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37"/>
  </p:notesMasterIdLst>
  <p:sldIdLst>
    <p:sldId id="256" r:id="rId2"/>
    <p:sldId id="291" r:id="rId3"/>
    <p:sldId id="419" r:id="rId4"/>
    <p:sldId id="301" r:id="rId5"/>
    <p:sldId id="420" r:id="rId6"/>
    <p:sldId id="327" r:id="rId7"/>
    <p:sldId id="426" r:id="rId8"/>
    <p:sldId id="367" r:id="rId9"/>
    <p:sldId id="368" r:id="rId10"/>
    <p:sldId id="454" r:id="rId11"/>
    <p:sldId id="428" r:id="rId12"/>
    <p:sldId id="369" r:id="rId13"/>
    <p:sldId id="451" r:id="rId14"/>
    <p:sldId id="446" r:id="rId15"/>
    <p:sldId id="452" r:id="rId16"/>
    <p:sldId id="434" r:id="rId17"/>
    <p:sldId id="448" r:id="rId18"/>
    <p:sldId id="453" r:id="rId19"/>
    <p:sldId id="411" r:id="rId20"/>
    <p:sldId id="412" r:id="rId21"/>
    <p:sldId id="408" r:id="rId22"/>
    <p:sldId id="392" r:id="rId23"/>
    <p:sldId id="430" r:id="rId24"/>
    <p:sldId id="429" r:id="rId25"/>
    <p:sldId id="383" r:id="rId26"/>
    <p:sldId id="281" r:id="rId27"/>
    <p:sldId id="407" r:id="rId28"/>
    <p:sldId id="267" r:id="rId29"/>
    <p:sldId id="283" r:id="rId30"/>
    <p:sldId id="431" r:id="rId31"/>
    <p:sldId id="443" r:id="rId32"/>
    <p:sldId id="444" r:id="rId33"/>
    <p:sldId id="378" r:id="rId34"/>
    <p:sldId id="445" r:id="rId35"/>
    <p:sldId id="29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A25F838-2905-7091-7A0B-75B6424200E9}" name="Lofton, Mary" initials="LM" userId="S::melofton@vt.edu::4f6d7ea1-3c87-4595-a30a-587e2539f1fb" providerId="AD"/>
  <p188:author id="{8F26E7E9-FBCD-3841-00F4-F656A0A823F0}" name="Cayelan C. Carey" initials="CCC" userId="Cayelan C. Carey"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arrell, Kaitlin" initials="FK" lastIdx="1" clrIdx="0"/>
  <p:cmAuthor id="2" name="Cayelan C. Carey" initials="CCC" lastIdx="12" clrIdx="1"/>
  <p:cmAuthor id="3" name="Cayelan C. Carey" initials="CCC [2]" lastIdx="1" clrIdx="2"/>
  <p:cmAuthor id="4" name="Cayelan C. Carey" initials="CCC [3]" lastIdx="1" clrIdx="3"/>
  <p:cmAuthor id="5" name="Cayelan C. Carey" initials="CCC [4]" lastIdx="1" clrIdx="4"/>
  <p:cmAuthor id="6" name="Cayelan C. Carey" initials="CCC [5]" lastIdx="1" clrIdx="5"/>
  <p:cmAuthor id="7" name="Cayelan C. Carey" initials="CCC [6]" lastIdx="1" clrIdx="6"/>
  <p:cmAuthor id="8" name="Cayelan C. Carey" initials="CCC [7]" lastIdx="1" clrIdx="7"/>
  <p:cmAuthor id="9" name="Cayelan C. Carey" initials="CCC [8]" lastIdx="1" clrIdx="8"/>
  <p:cmAuthor id="10" name="Cayelan C. Carey" initials="CCC [9]" lastIdx="1" clrIdx="9"/>
  <p:cmAuthor id="11" name="Cayelan C. Carey" initials="CCC [10]" lastIdx="1" clrIdx="10"/>
  <p:cmAuthor id="12" name="Cayelan C. Carey" initials="CCC [11]" lastIdx="1" clrIdx="11"/>
  <p:cmAuthor id="13" name="Tadhg Moore" initials="TM" lastIdx="4" clrIdx="12">
    <p:extLst>
      <p:ext uri="{19B8F6BF-5375-455C-9EA6-DF929625EA0E}">
        <p15:presenceInfo xmlns:p15="http://schemas.microsoft.com/office/powerpoint/2012/main" userId="S::mooret@dkit.ie::c21bbe1b-4b90-4a11-a7f6-baf703286f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DEEE"/>
    <a:srgbClr val="A6BADF"/>
    <a:srgbClr val="FFA500"/>
    <a:srgbClr val="F7F0EC"/>
    <a:srgbClr val="D2D2D2"/>
    <a:srgbClr val="3D8853"/>
    <a:srgbClr val="2F528F"/>
    <a:srgbClr val="0099CC"/>
    <a:srgbClr val="53A264"/>
    <a:srgbClr val="CDCDC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68" autoAdjust="0"/>
    <p:restoredTop sz="62267" autoAdjust="0"/>
  </p:normalViewPr>
  <p:slideViewPr>
    <p:cSldViewPr snapToGrid="0" snapToObjects="1">
      <p:cViewPr varScale="1">
        <p:scale>
          <a:sx n="72" d="100"/>
          <a:sy n="72" d="100"/>
        </p:scale>
        <p:origin x="1184" y="208"/>
      </p:cViewPr>
      <p:guideLst>
        <p:guide orient="horz" pos="2160"/>
        <p:guide pos="2880"/>
      </p:guideLst>
    </p:cSldViewPr>
  </p:slideViewPr>
  <p:outlineViewPr>
    <p:cViewPr>
      <p:scale>
        <a:sx n="33" d="100"/>
        <a:sy n="33" d="100"/>
      </p:scale>
      <p:origin x="0" y="-754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2DDFCD-3F30-1944-ABA1-69872AECA504}" type="datetimeFigureOut">
              <a:rPr lang="en-US" smtClean="0"/>
              <a:t>3/7/24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020EE3-0E66-7545-AD0E-C93C74C0187D}" type="slidenum">
              <a:rPr lang="en-US" smtClean="0"/>
              <a:t>‹#›</a:t>
            </a:fld>
            <a:endParaRPr lang="en-US"/>
          </a:p>
        </p:txBody>
      </p:sp>
    </p:spTree>
    <p:extLst>
      <p:ext uri="{BB962C8B-B14F-4D97-AF65-F5344CB8AC3E}">
        <p14:creationId xmlns:p14="http://schemas.microsoft.com/office/powerpoint/2010/main" val="42021779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macrosystemseddie.shinyapps.io/module6/"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Welcome the students to class. </a:t>
            </a:r>
            <a:endParaRPr lang="en-IE" sz="1200" kern="1200" dirty="0">
              <a:solidFill>
                <a:schemeClr val="tx1"/>
              </a:solidFill>
              <a:effectLst/>
              <a:latin typeface="+mn-lt"/>
              <a:ea typeface="+mn-ea"/>
              <a:cs typeface="+mn-cs"/>
            </a:endParaRPr>
          </a:p>
          <a:p>
            <a:pPr marL="742950" marR="0" lvl="1" indent="-285750" algn="just">
              <a:lnSpc>
                <a:spcPct val="110000"/>
              </a:lnSpc>
              <a:spcBef>
                <a:spcPts val="0"/>
              </a:spcBef>
              <a:spcAft>
                <a:spcPts val="0"/>
              </a:spcAft>
              <a:buFont typeface="+mj-lt"/>
              <a:buAutoNum type="alphaL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important at this point to emphasize that there will be lots of new material covered during this module, and that going slowly and asking for help is very much encouraged!</a:t>
            </a:r>
          </a:p>
        </p:txBody>
      </p:sp>
      <p:sp>
        <p:nvSpPr>
          <p:cNvPr id="4" name="Slide Number Placeholder 3"/>
          <p:cNvSpPr>
            <a:spLocks noGrp="1"/>
          </p:cNvSpPr>
          <p:nvPr>
            <p:ph type="sldNum" sz="quarter" idx="10"/>
          </p:nvPr>
        </p:nvSpPr>
        <p:spPr/>
        <p:txBody>
          <a:bodyPr/>
          <a:lstStyle/>
          <a:p>
            <a:fld id="{58020EE3-0E66-7545-AD0E-C93C74C0187D}" type="slidenum">
              <a:rPr lang="en-US" smtClean="0"/>
              <a:t>1</a:t>
            </a:fld>
            <a:endParaRPr lang="en-US"/>
          </a:p>
        </p:txBody>
      </p:sp>
    </p:spTree>
    <p:extLst>
      <p:ext uri="{BB962C8B-B14F-4D97-AF65-F5344CB8AC3E}">
        <p14:creationId xmlns:p14="http://schemas.microsoft.com/office/powerpoint/2010/main" val="483816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It is important to note that observational data are also imperfect</a:t>
            </a:r>
          </a:p>
          <a:p>
            <a:pPr marL="685800" marR="0" lvl="1"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While it can be tempting to view our observational data as “the truth” (particularly when we have worked really hard to collect it!), we know that observational data are also imperfect. This can be due to:</a:t>
            </a:r>
          </a:p>
          <a:p>
            <a:pPr marL="1143000" marR="0" lvl="2"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Human error</a:t>
            </a:r>
          </a:p>
          <a:p>
            <a:pPr marL="1143000" marR="0" lvl="2"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Sensor malfunction</a:t>
            </a:r>
          </a:p>
          <a:p>
            <a:pPr marL="1143000" marR="0" lvl="2"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And limits to measurement accuracy, among other factors</a:t>
            </a:r>
          </a:p>
          <a:p>
            <a:pPr marL="685800" marR="0" lvl="1"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When producing ecological forecasts, we must account for uncertainty in both models and data</a:t>
            </a:r>
          </a:p>
          <a:p>
            <a:pPr marL="685800" marR="0" lvl="1"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Ultimately, mode predictions and data BOTH have value in producing accurate forecasts, as they both can provide helpful information about the ecological system that is being forecasted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8020EE3-0E66-7545-AD0E-C93C74C0187D}" type="slidenum">
              <a:rPr lang="en-US" smtClean="0"/>
              <a:t>10</a:t>
            </a:fld>
            <a:endParaRPr lang="en-US"/>
          </a:p>
        </p:txBody>
      </p:sp>
    </p:spTree>
    <p:extLst>
      <p:ext uri="{BB962C8B-B14F-4D97-AF65-F5344CB8AC3E}">
        <p14:creationId xmlns:p14="http://schemas.microsoft.com/office/powerpoint/2010/main" val="3205148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leads to our focal question for this module: how can we use data to improve ecological forecasts?</a:t>
            </a:r>
          </a:p>
          <a:p>
            <a:endParaRPr lang="en-US" dirty="0"/>
          </a:p>
        </p:txBody>
      </p:sp>
      <p:sp>
        <p:nvSpPr>
          <p:cNvPr id="4" name="Slide Number Placeholder 3"/>
          <p:cNvSpPr>
            <a:spLocks noGrp="1"/>
          </p:cNvSpPr>
          <p:nvPr>
            <p:ph type="sldNum" sz="quarter" idx="5"/>
          </p:nvPr>
        </p:nvSpPr>
        <p:spPr/>
        <p:txBody>
          <a:bodyPr/>
          <a:lstStyle/>
          <a:p>
            <a:fld id="{58020EE3-0E66-7545-AD0E-C93C74C0187D}" type="slidenum">
              <a:rPr lang="en-US" smtClean="0"/>
              <a:t>11</a:t>
            </a:fld>
            <a:endParaRPr lang="en-US"/>
          </a:p>
        </p:txBody>
      </p:sp>
    </p:spTree>
    <p:extLst>
      <p:ext uri="{BB962C8B-B14F-4D97-AF65-F5344CB8AC3E}">
        <p14:creationId xmlns:p14="http://schemas.microsoft.com/office/powerpoint/2010/main" val="4115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Let’s use a familiar example to start to answer this question. We know weather forecasts are updated regularly – how is this done?</a:t>
            </a:r>
          </a:p>
          <a:p>
            <a:pPr marL="685800" lvl="1" indent="-228600">
              <a:buAutoNum type="arabicPeriod"/>
            </a:pPr>
            <a:r>
              <a:rPr lang="en-US" dirty="0"/>
              <a:t>It is done through the process of data assimilation, which is the process of updating models with data. In ecological forecasting, data assimilation is the process of updating ecological forecasting models with new environmental data as they become available.</a:t>
            </a:r>
          </a:p>
          <a:p>
            <a:pPr marL="685800" lvl="1" indent="-228600">
              <a:buAutoNum type="arabicPeriod"/>
            </a:pPr>
            <a:r>
              <a:rPr lang="en-US" dirty="0"/>
              <a:t>Here, you can see updated forecasts of Hurricane Ian, which occurred in 2022, as new data were used to update the forecast model over time. </a:t>
            </a:r>
            <a:r>
              <a:rPr lang="en-US" b="0" i="0" dirty="0">
                <a:solidFill>
                  <a:srgbClr val="000000"/>
                </a:solidFill>
                <a:effectLst/>
                <a:latin typeface="Arial" panose="020B0604020202020204" pitchFamily="34" charset="0"/>
              </a:rPr>
              <a:t>The Track Forecast Cone shows the most likely path of the center of a tropical cyclone. The center of a tropical cyclone historically moves out of the cone about a third of the time. The cone is formed by connecting a set of circles at each forecast time. Each circle is drawn so that it encloses 67% of the official track forecast errors over the last 5 years (hence the likelihood of the center to move out of the cone about a third of the time)</a:t>
            </a:r>
            <a:r>
              <a:rPr lang="en-US" dirty="0"/>
              <a:t>. Forecasts are updated over time using the most recent up-to-date position of the storm. </a:t>
            </a:r>
          </a:p>
          <a:p>
            <a:pPr marL="685800" lvl="1" indent="-228600">
              <a:buAutoNum type="arabicPeriod"/>
            </a:pPr>
            <a:r>
              <a:rPr lang="en-US" dirty="0"/>
              <a:t>Image source: https://</a:t>
            </a:r>
            <a:r>
              <a:rPr lang="en-US" dirty="0" err="1"/>
              <a:t>www.weather.gov</a:t>
            </a:r>
            <a:r>
              <a:rPr lang="en-US" dirty="0"/>
              <a:t>/news/101722-jamie-rhome-cone. </a:t>
            </a:r>
          </a:p>
          <a:p>
            <a:pPr marL="685800" lvl="1" indent="-228600">
              <a:buAutoNum type="arabicPeriod"/>
            </a:pPr>
            <a:r>
              <a:rPr lang="en-US" dirty="0"/>
              <a:t>Students may be aware that this forecast cone visualization has come under criticism for being difficult to interpret. The article associated with the image has further information on this topic if they are interested.</a:t>
            </a:r>
          </a:p>
          <a:p>
            <a:pPr marL="685800" lvl="1" indent="-228600">
              <a:buAutoNum type="arabicPeriod"/>
            </a:pPr>
            <a:r>
              <a:rPr lang="en-US" dirty="0"/>
              <a:t>We’ll now walk through a high-level overview of how data assimilation is done.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8020EE3-0E66-7545-AD0E-C93C74C0187D}" type="slidenum">
              <a:rPr lang="en-US" smtClean="0"/>
              <a:t>12</a:t>
            </a:fld>
            <a:endParaRPr lang="en-US"/>
          </a:p>
        </p:txBody>
      </p:sp>
    </p:spTree>
    <p:extLst>
      <p:ext uri="{BB962C8B-B14F-4D97-AF65-F5344CB8AC3E}">
        <p14:creationId xmlns:p14="http://schemas.microsoft.com/office/powerpoint/2010/main" val="1717346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36F07-AEFD-0FC7-5771-7475411D9B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8379F9-6F39-FCBA-3591-4C8499B973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15CDC1-DD57-2DBB-CD91-0CFD8535D3FA}"/>
              </a:ext>
            </a:extLst>
          </p:cNvPr>
          <p:cNvSpPr>
            <a:spLocks noGrp="1"/>
          </p:cNvSpPr>
          <p:nvPr>
            <p:ph type="body" idx="1"/>
          </p:nvPr>
        </p:nvSpPr>
        <p:spPr/>
        <p:txBody>
          <a:bodyPr/>
          <a:lstStyle/>
          <a:p>
            <a:pPr marL="228600" indent="-228600">
              <a:buAutoNum type="arabicPeriod"/>
            </a:pPr>
            <a:r>
              <a:rPr lang="en-US" dirty="0"/>
              <a:t>At a high level, the process of data assimilation involves three steps. </a:t>
            </a:r>
          </a:p>
          <a:p>
            <a:pPr marL="685800" lvl="1" indent="-228600">
              <a:buAutoNum type="arabicPeriod"/>
            </a:pPr>
            <a:r>
              <a:rPr lang="en-US" dirty="0"/>
              <a:t>First, you generate a forecast with uncertainty. </a:t>
            </a:r>
          </a:p>
          <a:p>
            <a:pPr marL="685800" lvl="1" indent="-228600">
              <a:buAutoNum type="arabicPeriod"/>
            </a:pPr>
            <a:r>
              <a:rPr lang="en-US" dirty="0"/>
              <a:t>Next, as the future arrives, you update the forecast model using new data when they become available</a:t>
            </a:r>
          </a:p>
          <a:p>
            <a:pPr marL="685800" lvl="1" indent="-228600">
              <a:buAutoNum type="arabicPeriod"/>
            </a:pPr>
            <a:r>
              <a:rPr lang="en-US" dirty="0"/>
              <a:t>Finally, you use the updated forecast model to generate a new forecast that reflects your updated data.</a:t>
            </a:r>
          </a:p>
          <a:p>
            <a:pPr marL="685800" lvl="1" indent="-228600">
              <a:buAutoNum type="arabicPeriod"/>
            </a:pPr>
            <a:r>
              <a:rPr lang="en-US" dirty="0"/>
              <a:t>We will now walk through each of these steps in more detail.</a:t>
            </a:r>
          </a:p>
        </p:txBody>
      </p:sp>
      <p:sp>
        <p:nvSpPr>
          <p:cNvPr id="4" name="Slide Number Placeholder 3">
            <a:extLst>
              <a:ext uri="{FF2B5EF4-FFF2-40B4-BE49-F238E27FC236}">
                <a16:creationId xmlns:a16="http://schemas.microsoft.com/office/drawing/2014/main" id="{1B323DC1-5FE6-B5CE-4405-FE8EB7F1AAE8}"/>
              </a:ext>
            </a:extLst>
          </p:cNvPr>
          <p:cNvSpPr>
            <a:spLocks noGrp="1"/>
          </p:cNvSpPr>
          <p:nvPr>
            <p:ph type="sldNum" sz="quarter" idx="5"/>
          </p:nvPr>
        </p:nvSpPr>
        <p:spPr/>
        <p:txBody>
          <a:bodyPr/>
          <a:lstStyle/>
          <a:p>
            <a:fld id="{58020EE3-0E66-7545-AD0E-C93C74C0187D}" type="slidenum">
              <a:rPr lang="en-US" smtClean="0"/>
              <a:t>13</a:t>
            </a:fld>
            <a:endParaRPr lang="en-US"/>
          </a:p>
        </p:txBody>
      </p:sp>
    </p:spTree>
    <p:extLst>
      <p:ext uri="{BB962C8B-B14F-4D97-AF65-F5344CB8AC3E}">
        <p14:creationId xmlns:p14="http://schemas.microsoft.com/office/powerpoint/2010/main" val="2820823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6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We can represent uncertainty using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distributions</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which describe all the possible values a variable of interest might have and how likely those values are. Here is an example of a distribution that represents the uncertainty around an observation of chlorophyll-a in a lake.</a:t>
            </a:r>
          </a:p>
        </p:txBody>
      </p:sp>
      <p:sp>
        <p:nvSpPr>
          <p:cNvPr id="4" name="Slide Number Placeholder 3"/>
          <p:cNvSpPr>
            <a:spLocks noGrp="1"/>
          </p:cNvSpPr>
          <p:nvPr>
            <p:ph type="sldNum" sz="quarter" idx="5"/>
          </p:nvPr>
        </p:nvSpPr>
        <p:spPr/>
        <p:txBody>
          <a:bodyPr/>
          <a:lstStyle/>
          <a:p>
            <a:fld id="{58020EE3-0E66-7545-AD0E-C93C74C0187D}" type="slidenum">
              <a:rPr lang="en-US" smtClean="0"/>
              <a:t>14</a:t>
            </a:fld>
            <a:endParaRPr lang="en-US"/>
          </a:p>
        </p:txBody>
      </p:sp>
    </p:spTree>
    <p:extLst>
      <p:ext uri="{BB962C8B-B14F-4D97-AF65-F5344CB8AC3E}">
        <p14:creationId xmlns:p14="http://schemas.microsoft.com/office/powerpoint/2010/main" val="2234971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CB499-BB26-4F4A-1901-7C603EB2F7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2E764D-8A76-0839-6A1D-BE1F58B675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6609D9-8C29-3302-923F-18D4BC8C2B2B}"/>
              </a:ext>
            </a:extLst>
          </p:cNvPr>
          <p:cNvSpPr>
            <a:spLocks noGrp="1"/>
          </p:cNvSpPr>
          <p:nvPr>
            <p:ph type="body" idx="1"/>
          </p:nvPr>
        </p:nvSpPr>
        <p:spPr/>
        <p:txBody>
          <a:bodyPr/>
          <a:lstStyle/>
          <a:p>
            <a:pPr marL="342900" marR="0" lvl="0" indent="-342900">
              <a:lnSpc>
                <a:spcPct val="110000"/>
              </a:lnSpc>
              <a:spcBef>
                <a:spcPts val="0"/>
              </a:spcBef>
              <a:spcAft>
                <a:spcPts val="6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In forecasting, we use the most recent observational data to inform the initial condition, or starting condition, of the forecast. When we account for uncertainty in our observations, the initial condition will be a distribution.</a:t>
            </a:r>
          </a:p>
        </p:txBody>
      </p:sp>
      <p:sp>
        <p:nvSpPr>
          <p:cNvPr id="4" name="Slide Number Placeholder 3">
            <a:extLst>
              <a:ext uri="{FF2B5EF4-FFF2-40B4-BE49-F238E27FC236}">
                <a16:creationId xmlns:a16="http://schemas.microsoft.com/office/drawing/2014/main" id="{DCC7C8B9-28FF-8FE2-0C0A-37E9B2D78A7E}"/>
              </a:ext>
            </a:extLst>
          </p:cNvPr>
          <p:cNvSpPr>
            <a:spLocks noGrp="1"/>
          </p:cNvSpPr>
          <p:nvPr>
            <p:ph type="sldNum" sz="quarter" idx="5"/>
          </p:nvPr>
        </p:nvSpPr>
        <p:spPr/>
        <p:txBody>
          <a:bodyPr/>
          <a:lstStyle/>
          <a:p>
            <a:fld id="{58020EE3-0E66-7545-AD0E-C93C74C0187D}" type="slidenum">
              <a:rPr lang="en-US" smtClean="0"/>
              <a:t>15</a:t>
            </a:fld>
            <a:endParaRPr lang="en-US"/>
          </a:p>
        </p:txBody>
      </p:sp>
    </p:spTree>
    <p:extLst>
      <p:ext uri="{BB962C8B-B14F-4D97-AF65-F5344CB8AC3E}">
        <p14:creationId xmlns:p14="http://schemas.microsoft.com/office/powerpoint/2010/main" val="3214480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Then, instead of running just a single forecast, we take many draws from our initial conditions distribution (blue distribution) and run a model many times using slightly different conditions.</a:t>
            </a:r>
          </a:p>
          <a:p>
            <a:pPr marL="685800" lvl="1" indent="-228600">
              <a:buAutoNum type="arabicPeriod"/>
            </a:pPr>
            <a:r>
              <a:rPr lang="en-US" dirty="0"/>
              <a:t>The complete set of forecasts is referred to as the ensemble</a:t>
            </a:r>
          </a:p>
          <a:p>
            <a:pPr marL="685800" lvl="1" indent="-228600">
              <a:buAutoNum type="arabicPeriod"/>
            </a:pPr>
            <a:r>
              <a:rPr lang="en-US" dirty="0"/>
              <a:t>Individual forecasts within the ensemble are ensemble members (gray lines)</a:t>
            </a:r>
          </a:p>
          <a:p>
            <a:pPr marL="685800" lvl="1" indent="-228600">
              <a:buAutoNum type="arabicPeriod"/>
            </a:pPr>
            <a:r>
              <a:rPr lang="en-US" dirty="0"/>
              <a:t>Usually, each member of the ensemble is equally likely to occur</a:t>
            </a:r>
          </a:p>
          <a:p>
            <a:pPr marL="685800" lvl="1" indent="-228600">
              <a:buAutoNum type="arabicPeriod"/>
            </a:pPr>
            <a:r>
              <a:rPr lang="en-US" dirty="0"/>
              <a:t>This allows us to generate a forecast with uncertainty (white distribution)</a:t>
            </a:r>
          </a:p>
        </p:txBody>
      </p:sp>
      <p:sp>
        <p:nvSpPr>
          <p:cNvPr id="4" name="Slide Number Placeholder 3"/>
          <p:cNvSpPr>
            <a:spLocks noGrp="1"/>
          </p:cNvSpPr>
          <p:nvPr>
            <p:ph type="sldNum" sz="quarter" idx="5"/>
          </p:nvPr>
        </p:nvSpPr>
        <p:spPr/>
        <p:txBody>
          <a:bodyPr/>
          <a:lstStyle/>
          <a:p>
            <a:fld id="{58020EE3-0E66-7545-AD0E-C93C74C0187D}" type="slidenum">
              <a:rPr lang="en-US" smtClean="0"/>
              <a:t>16</a:t>
            </a:fld>
            <a:endParaRPr lang="en-US"/>
          </a:p>
        </p:txBody>
      </p:sp>
    </p:spTree>
    <p:extLst>
      <p:ext uri="{BB962C8B-B14F-4D97-AF65-F5344CB8AC3E}">
        <p14:creationId xmlns:p14="http://schemas.microsoft.com/office/powerpoint/2010/main" val="1782533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Once we have generated a forecast, we wait for the future to arrive and then update our initial condition using new data as they become available</a:t>
            </a:r>
          </a:p>
          <a:p>
            <a:pPr marL="685800" lvl="1" indent="-228600">
              <a:buAutoNum type="arabicPeriod"/>
            </a:pPr>
            <a:r>
              <a:rPr lang="en-US" dirty="0"/>
              <a:t>This updating can be done using a technique called an ensemble Kalman filter, which accounts for uncertainty in both model predictions and new observations</a:t>
            </a:r>
          </a:p>
          <a:p>
            <a:pPr marL="685800" lvl="1" indent="-228600">
              <a:buAutoNum type="arabicPeriod"/>
            </a:pPr>
            <a:r>
              <a:rPr lang="en-US" dirty="0"/>
              <a:t>You will learn about the ensemble Kalman filter in more detail in Activity B</a:t>
            </a:r>
          </a:p>
        </p:txBody>
      </p:sp>
      <p:sp>
        <p:nvSpPr>
          <p:cNvPr id="4" name="Slide Number Placeholder 3"/>
          <p:cNvSpPr>
            <a:spLocks noGrp="1"/>
          </p:cNvSpPr>
          <p:nvPr>
            <p:ph type="sldNum" sz="quarter" idx="5"/>
          </p:nvPr>
        </p:nvSpPr>
        <p:spPr/>
        <p:txBody>
          <a:bodyPr/>
          <a:lstStyle/>
          <a:p>
            <a:fld id="{58020EE3-0E66-7545-AD0E-C93C74C0187D}" type="slidenum">
              <a:rPr lang="en-US" smtClean="0"/>
              <a:t>17</a:t>
            </a:fld>
            <a:endParaRPr lang="en-US"/>
          </a:p>
        </p:txBody>
      </p:sp>
    </p:spTree>
    <p:extLst>
      <p:ext uri="{BB962C8B-B14F-4D97-AF65-F5344CB8AC3E}">
        <p14:creationId xmlns:p14="http://schemas.microsoft.com/office/powerpoint/2010/main" val="647832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921F2-C576-9CC6-32E4-035E6C5B5E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B4DD15-D21A-86EF-2FE9-327BB08EF8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74A559-5B36-C9BD-E869-6F7DB4DC58DE}"/>
              </a:ext>
            </a:extLst>
          </p:cNvPr>
          <p:cNvSpPr>
            <a:spLocks noGrp="1"/>
          </p:cNvSpPr>
          <p:nvPr>
            <p:ph type="body" idx="1"/>
          </p:nvPr>
        </p:nvSpPr>
        <p:spPr/>
        <p:txBody>
          <a:bodyPr/>
          <a:lstStyle/>
          <a:p>
            <a:r>
              <a:rPr lang="en-US" dirty="0"/>
              <a:t>1. Finally, the new initial condition is used to generate a new forecast, once again accounting for uncertainty</a:t>
            </a:r>
          </a:p>
        </p:txBody>
      </p:sp>
      <p:sp>
        <p:nvSpPr>
          <p:cNvPr id="4" name="Slide Number Placeholder 3">
            <a:extLst>
              <a:ext uri="{FF2B5EF4-FFF2-40B4-BE49-F238E27FC236}">
                <a16:creationId xmlns:a16="http://schemas.microsoft.com/office/drawing/2014/main" id="{E810F727-F658-D240-FD90-45A006A04792}"/>
              </a:ext>
            </a:extLst>
          </p:cNvPr>
          <p:cNvSpPr>
            <a:spLocks noGrp="1"/>
          </p:cNvSpPr>
          <p:nvPr>
            <p:ph type="sldNum" sz="quarter" idx="5"/>
          </p:nvPr>
        </p:nvSpPr>
        <p:spPr/>
        <p:txBody>
          <a:bodyPr/>
          <a:lstStyle/>
          <a:p>
            <a:fld id="{58020EE3-0E66-7545-AD0E-C93C74C0187D}" type="slidenum">
              <a:rPr lang="en-US" smtClean="0"/>
              <a:t>18</a:t>
            </a:fld>
            <a:endParaRPr lang="en-US"/>
          </a:p>
        </p:txBody>
      </p:sp>
    </p:spTree>
    <p:extLst>
      <p:ext uri="{BB962C8B-B14F-4D97-AF65-F5344CB8AC3E}">
        <p14:creationId xmlns:p14="http://schemas.microsoft.com/office/powerpoint/2010/main" val="1684338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effect of data assimilation on our models and forecasts depends on our relative confidence in our observations and our model predictions</a:t>
            </a:r>
          </a:p>
          <a:p>
            <a:pPr marL="685800" lvl="1" indent="-228600">
              <a:buAutoNum type="arabicPeriod"/>
            </a:pPr>
            <a:r>
              <a:rPr lang="en-US" dirty="0"/>
              <a:t>If we observe a data point outside our predictive interval and we have </a:t>
            </a:r>
            <a:r>
              <a:rPr lang="en-US" b="1" dirty="0"/>
              <a:t>low observation uncertainty</a:t>
            </a:r>
            <a:r>
              <a:rPr lang="en-US" b="0" dirty="0"/>
              <a:t>, our model initial conditions and forecast will be adjusted quite a lot</a:t>
            </a:r>
          </a:p>
          <a:p>
            <a:pPr marL="685800" lvl="1" indent="-228600">
              <a:buAutoNum type="arabicPeriod"/>
            </a:pPr>
            <a:r>
              <a:rPr lang="en-US" dirty="0"/>
              <a:t>If we observe a data point outside our predictive interval and we have </a:t>
            </a:r>
            <a:r>
              <a:rPr lang="en-US" b="1" dirty="0"/>
              <a:t>high observation uncertainty</a:t>
            </a:r>
            <a:r>
              <a:rPr lang="en-US" b="0" dirty="0"/>
              <a:t>, our model initial conditions and forecast will not be adjusted as much, because we have a relatively greater degree of confidence in our model compared to observations</a:t>
            </a:r>
            <a:endParaRPr lang="en-US" dirty="0"/>
          </a:p>
        </p:txBody>
      </p:sp>
      <p:sp>
        <p:nvSpPr>
          <p:cNvPr id="4" name="Slide Number Placeholder 3"/>
          <p:cNvSpPr>
            <a:spLocks noGrp="1"/>
          </p:cNvSpPr>
          <p:nvPr>
            <p:ph type="sldNum" sz="quarter" idx="5"/>
          </p:nvPr>
        </p:nvSpPr>
        <p:spPr/>
        <p:txBody>
          <a:bodyPr/>
          <a:lstStyle/>
          <a:p>
            <a:fld id="{58020EE3-0E66-7545-AD0E-C93C74C0187D}" type="slidenum">
              <a:rPr lang="en-US" smtClean="0"/>
              <a:t>19</a:t>
            </a:fld>
            <a:endParaRPr lang="en-US"/>
          </a:p>
        </p:txBody>
      </p:sp>
    </p:spTree>
    <p:extLst>
      <p:ext uri="{BB962C8B-B14F-4D97-AF65-F5344CB8AC3E}">
        <p14:creationId xmlns:p14="http://schemas.microsoft.com/office/powerpoint/2010/main" val="123251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Quick road map of what will be covered in this lesson</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Overview slide for the day (will require instructor edits if adapting for different class lengths!)</a:t>
            </a:r>
          </a:p>
          <a:p>
            <a:pPr marL="342900" marR="0" lvl="0" indent="-342900">
              <a:lnSpc>
                <a:spcPct val="110000"/>
              </a:lnSpc>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Three classes (50-60 minutes)</a:t>
            </a:r>
          </a:p>
          <a:p>
            <a:pPr marL="742950" marR="0" lvl="1" indent="-285750">
              <a:lnSpc>
                <a:spcPct val="110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Class 1 – Introductory lecture (30 min.) and completion of Activity A, Objectives 1 and 2 (20 min.)</a:t>
            </a:r>
          </a:p>
          <a:p>
            <a:pPr marL="742950" marR="0" lvl="1" indent="-285750">
              <a:lnSpc>
                <a:spcPct val="110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Class 2 – Completion of Activity A, Objectives 3 and 4 (30 min.), and Activity B, Objectives 5 and 6 (20 min.)</a:t>
            </a:r>
          </a:p>
          <a:p>
            <a:pPr marL="742950" marR="0" lvl="1" indent="-285750">
              <a:lnSpc>
                <a:spcPct val="110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Class 3 – Completion of Activity B, Objective 7 (15 min.), and Activity C (15 min.); wrap-up (20 min.)</a:t>
            </a:r>
          </a:p>
          <a:p>
            <a:pPr marL="342900" marR="0" lvl="0" indent="-342900">
              <a:lnSpc>
                <a:spcPct val="110000"/>
              </a:lnSpc>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Two classes (75-90 minutes)</a:t>
            </a:r>
          </a:p>
          <a:p>
            <a:pPr marL="742950" marR="0" lvl="1" indent="-285750">
              <a:lnSpc>
                <a:spcPct val="110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Class 1 – Introductory lecture and completion of Activity A</a:t>
            </a:r>
          </a:p>
          <a:p>
            <a:pPr marL="742950" marR="0" lvl="1" indent="-285750">
              <a:lnSpc>
                <a:spcPct val="110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Class 2 – Activity B &amp; C followed by 10-15 minute presentation discussion of each groups' results</a:t>
            </a:r>
          </a:p>
          <a:p>
            <a:pPr marL="342900" marR="0" lvl="0" indent="-342900">
              <a:lnSpc>
                <a:spcPct val="110000"/>
              </a:lnSpc>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One class (3 hours)</a:t>
            </a:r>
          </a:p>
          <a:p>
            <a:pPr marL="742950" marR="0" lvl="1" indent="-285750">
              <a:lnSpc>
                <a:spcPct val="110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Introductory lecture – 30 mins, Activity A – 45 mins, break – 5mins, Activity B – 45 mins, group presentation/discussion – 15/20mins, Activity C – 20 mins</a:t>
            </a:r>
          </a:p>
        </p:txBody>
      </p:sp>
      <p:sp>
        <p:nvSpPr>
          <p:cNvPr id="4" name="Slide Number Placeholder 3"/>
          <p:cNvSpPr>
            <a:spLocks noGrp="1"/>
          </p:cNvSpPr>
          <p:nvPr>
            <p:ph type="sldNum" sz="quarter" idx="10"/>
          </p:nvPr>
        </p:nvSpPr>
        <p:spPr/>
        <p:txBody>
          <a:bodyPr/>
          <a:lstStyle/>
          <a:p>
            <a:fld id="{58020EE3-0E66-7545-AD0E-C93C74C0187D}" type="slidenum">
              <a:rPr lang="en-US" smtClean="0"/>
              <a:t>2</a:t>
            </a:fld>
            <a:endParaRPr lang="en-US"/>
          </a:p>
        </p:txBody>
      </p:sp>
    </p:spTree>
    <p:extLst>
      <p:ext uri="{BB962C8B-B14F-4D97-AF65-F5344CB8AC3E}">
        <p14:creationId xmlns:p14="http://schemas.microsoft.com/office/powerpoint/2010/main" val="2436945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We can only update our models with data when data are available</a:t>
            </a:r>
          </a:p>
          <a:p>
            <a:pPr marL="685800" lvl="1" indent="-228600">
              <a:buAutoNum type="arabicPeriod"/>
            </a:pPr>
            <a:r>
              <a:rPr lang="en-US" dirty="0"/>
              <a:t>Data availability can also be affected both by </a:t>
            </a:r>
            <a:r>
              <a:rPr lang="en-US" b="1" dirty="0"/>
              <a:t>data frequency </a:t>
            </a:r>
            <a:r>
              <a:rPr lang="en-US" dirty="0"/>
              <a:t>and </a:t>
            </a:r>
            <a:r>
              <a:rPr lang="en-US" b="1" dirty="0"/>
              <a:t>data latency</a:t>
            </a:r>
          </a:p>
          <a:p>
            <a:pPr marL="1143000" lvl="2" indent="-228600">
              <a:buAutoNum type="arabicPeriod"/>
            </a:pPr>
            <a:r>
              <a:rPr lang="en-US" b="1" dirty="0"/>
              <a:t>Data frequency: </a:t>
            </a:r>
            <a:r>
              <a:rPr lang="en-US" dirty="0"/>
              <a:t>how often data are collected (i.e., temporal frequency)</a:t>
            </a:r>
          </a:p>
          <a:p>
            <a:pPr marL="1143000" lvl="2" indent="-228600">
              <a:buAutoNum type="arabicPeriod"/>
            </a:pPr>
            <a:r>
              <a:rPr lang="en-US" b="1" dirty="0"/>
              <a:t>Data latency: </a:t>
            </a:r>
            <a:r>
              <a:rPr lang="en-US" dirty="0"/>
              <a:t>the time between when an observation is collected and when it is ready to be used in a forecast model</a:t>
            </a:r>
          </a:p>
          <a:p>
            <a:pPr marL="685800" lvl="1" indent="-228600">
              <a:buAutoNum type="arabicPeriod"/>
            </a:pPr>
            <a:r>
              <a:rPr lang="en-US" b="0" dirty="0"/>
              <a:t>Data frequency and latency depend on the method of data collection</a:t>
            </a:r>
          </a:p>
          <a:p>
            <a:pPr marL="1143000" lvl="2" indent="-228600">
              <a:buAutoNum type="arabicPeriod"/>
            </a:pPr>
            <a:r>
              <a:rPr lang="en-US" b="0" dirty="0"/>
              <a:t>For example, an in-situ sensor deployed on a buoy in a lake might have high data collection frequency (e.g., every 10 minutes) and low latency (if the data are wirelessly streaming to a computer)</a:t>
            </a:r>
          </a:p>
          <a:p>
            <a:pPr marL="1143000" lvl="2" indent="-228600">
              <a:buAutoNum type="arabicPeriod"/>
            </a:pPr>
            <a:r>
              <a:rPr lang="en-US" b="0" dirty="0"/>
              <a:t>In contrast, manual water samples are likely collected at a lower frequency because it requires someone traveling to the site to collect a sample, and higher latency because the samples must be analyzed in the lab and the data digitized before it can be used in a forecast model</a:t>
            </a:r>
          </a:p>
          <a:p>
            <a:endParaRPr lang="en-US" dirty="0"/>
          </a:p>
        </p:txBody>
      </p:sp>
      <p:sp>
        <p:nvSpPr>
          <p:cNvPr id="4" name="Slide Number Placeholder 3"/>
          <p:cNvSpPr>
            <a:spLocks noGrp="1"/>
          </p:cNvSpPr>
          <p:nvPr>
            <p:ph type="sldNum" sz="quarter" idx="5"/>
          </p:nvPr>
        </p:nvSpPr>
        <p:spPr/>
        <p:txBody>
          <a:bodyPr/>
          <a:lstStyle/>
          <a:p>
            <a:fld id="{58020EE3-0E66-7545-AD0E-C93C74C0187D}" type="slidenum">
              <a:rPr lang="en-US" smtClean="0"/>
              <a:t>20</a:t>
            </a:fld>
            <a:endParaRPr lang="en-US"/>
          </a:p>
        </p:txBody>
      </p:sp>
    </p:spTree>
    <p:extLst>
      <p:ext uri="{BB962C8B-B14F-4D97-AF65-F5344CB8AC3E}">
        <p14:creationId xmlns:p14="http://schemas.microsoft.com/office/powerpoint/2010/main" val="1370149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IE" dirty="0"/>
              <a:t>Today, we are going to generate forecasts of </a:t>
            </a:r>
            <a:r>
              <a:rPr lang="en-IE" b="1" dirty="0">
                <a:solidFill>
                  <a:srgbClr val="3D8853"/>
                </a:solidFill>
              </a:rPr>
              <a:t>phytoplankton biomass </a:t>
            </a:r>
            <a:r>
              <a:rPr lang="en-IE" dirty="0"/>
              <a:t>in lakes using an </a:t>
            </a:r>
            <a:r>
              <a:rPr lang="en-IE" b="1" dirty="0"/>
              <a:t>ecological model, </a:t>
            </a:r>
            <a:r>
              <a:rPr lang="en-IE" dirty="0"/>
              <a:t>and then use real data from the </a:t>
            </a:r>
            <a:r>
              <a:rPr lang="en-IE" b="1" dirty="0"/>
              <a:t>National Ecological Observatory Network </a:t>
            </a:r>
            <a:r>
              <a:rPr lang="en-IE" dirty="0"/>
              <a:t>to update the model through data assimilation.</a:t>
            </a:r>
          </a:p>
          <a:p>
            <a:pPr marL="685800" marR="0" lvl="1" indent="-228600" algn="l" defTabSz="457200" rtl="0" eaLnBrk="1" fontAlgn="auto" latinLnBrk="0" hangingPunct="1">
              <a:lnSpc>
                <a:spcPct val="100000"/>
              </a:lnSpc>
              <a:spcBef>
                <a:spcPts val="0"/>
              </a:spcBef>
              <a:spcAft>
                <a:spcPts val="0"/>
              </a:spcAft>
              <a:buClrTx/>
              <a:buSzTx/>
              <a:buFontTx/>
              <a:buAutoNum type="arabicPeriod"/>
              <a:tabLst/>
              <a:defRPr/>
            </a:pPr>
            <a:r>
              <a:rPr lang="en-IE" b="1" dirty="0">
                <a:solidFill>
                  <a:schemeClr val="accent5"/>
                </a:solidFill>
              </a:rPr>
              <a:t>Phytoplankton </a:t>
            </a:r>
            <a:r>
              <a:rPr lang="en-IE" dirty="0">
                <a:solidFill>
                  <a:schemeClr val="accent5"/>
                </a:solidFill>
              </a:rPr>
              <a:t>are microscopic primary producers that live in the water. They are the dominant primary producers in many lakes and reservoirs.</a:t>
            </a:r>
            <a:endParaRPr lang="en-IE" b="1" dirty="0"/>
          </a:p>
          <a:p>
            <a:pPr marL="1143000" marR="0" lvl="2"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Ask the class: What are the drivers of phytoplankton biomass in a lake? Click to reveal the list of possible drivers; note this is not a comprehensive list and there may be others that the class correctly identifies!</a:t>
            </a:r>
            <a:endParaRPr lang="en-IE" dirty="0"/>
          </a:p>
          <a:p>
            <a:r>
              <a:rPr lang="en-IE" dirty="0"/>
              <a:t> </a:t>
            </a:r>
          </a:p>
        </p:txBody>
      </p:sp>
      <p:sp>
        <p:nvSpPr>
          <p:cNvPr id="4" name="Slide Number Placeholder 3"/>
          <p:cNvSpPr>
            <a:spLocks noGrp="1"/>
          </p:cNvSpPr>
          <p:nvPr>
            <p:ph type="sldNum" sz="quarter" idx="5"/>
          </p:nvPr>
        </p:nvSpPr>
        <p:spPr/>
        <p:txBody>
          <a:bodyPr/>
          <a:lstStyle/>
          <a:p>
            <a:fld id="{58020EE3-0E66-7545-AD0E-C93C74C0187D}" type="slidenum">
              <a:rPr lang="en-US" smtClean="0"/>
              <a:t>21</a:t>
            </a:fld>
            <a:endParaRPr lang="en-US"/>
          </a:p>
        </p:txBody>
      </p:sp>
    </p:spTree>
    <p:extLst>
      <p:ext uri="{BB962C8B-B14F-4D97-AF65-F5344CB8AC3E}">
        <p14:creationId xmlns:p14="http://schemas.microsoft.com/office/powerpoint/2010/main" val="2220739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E" dirty="0"/>
              <a:t>Why forecast </a:t>
            </a:r>
            <a:r>
              <a:rPr lang="en-IE" b="1" dirty="0">
                <a:solidFill>
                  <a:schemeClr val="accent5"/>
                </a:solidFill>
              </a:rPr>
              <a:t>phytoplankton biomass in lakes?</a:t>
            </a:r>
          </a:p>
          <a:p>
            <a:pPr marL="685800" lvl="1" indent="-228600">
              <a:buAutoNum type="arabicPeriod"/>
            </a:pPr>
            <a:r>
              <a:rPr lang="en-IE" dirty="0"/>
              <a:t>Excess phytoplankton biomass can lead to harmful algal blooms, which compromise water quality through:</a:t>
            </a:r>
          </a:p>
          <a:p>
            <a:pPr marL="1143000" lvl="2" indent="-228600">
              <a:buAutoNum type="arabicPeriod"/>
            </a:pPr>
            <a:r>
              <a:rPr lang="en-IE" dirty="0"/>
              <a:t>Production of toxins, </a:t>
            </a:r>
          </a:p>
          <a:p>
            <a:pPr marL="1143000" lvl="2" indent="-228600">
              <a:buAutoNum type="arabicPeriod"/>
            </a:pPr>
            <a:r>
              <a:rPr lang="en-IE" dirty="0"/>
              <a:t>Production of taste and </a:t>
            </a:r>
            <a:r>
              <a:rPr lang="en-IE" dirty="0" err="1"/>
              <a:t>odor</a:t>
            </a:r>
            <a:r>
              <a:rPr lang="en-IE" dirty="0"/>
              <a:t> compounds, </a:t>
            </a:r>
          </a:p>
          <a:p>
            <a:pPr marL="1143000" lvl="2" indent="-228600">
              <a:buAutoNum type="arabicPeriod"/>
            </a:pPr>
            <a:r>
              <a:rPr lang="en-US" dirty="0"/>
              <a:t>Creation of anoxic zones, leading to fish kills</a:t>
            </a:r>
          </a:p>
          <a:p>
            <a:pPr marL="685800" lvl="1" indent="-228600">
              <a:buAutoNum type="arabicPeriod"/>
            </a:pPr>
            <a:r>
              <a:rPr lang="en-US" dirty="0"/>
              <a:t>Pre-emptive notice of a possible harmful algal bloom via an ecological forecast could allow managers to prevent or mitigate these adverse water quality impacts.</a:t>
            </a: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22</a:t>
            </a:fld>
            <a:endParaRPr lang="en-US"/>
          </a:p>
        </p:txBody>
      </p:sp>
    </p:spTree>
    <p:extLst>
      <p:ext uri="{BB962C8B-B14F-4D97-AF65-F5344CB8AC3E}">
        <p14:creationId xmlns:p14="http://schemas.microsoft.com/office/powerpoint/2010/main" val="1457981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IE" b="1" dirty="0">
                <a:solidFill>
                  <a:srgbClr val="3D8853"/>
                </a:solidFill>
              </a:rPr>
              <a:t>Chlorophyll-a data</a:t>
            </a:r>
            <a:r>
              <a:rPr lang="en-IE" dirty="0">
                <a:solidFill>
                  <a:srgbClr val="3D8853"/>
                </a:solidFill>
              </a:rPr>
              <a:t> are a useful proxy for phytoplankton biomass in lakes.</a:t>
            </a:r>
            <a:endParaRPr lang="en-IE" sz="1200" b="1" dirty="0">
              <a:solidFill>
                <a:srgbClr val="3D8853"/>
              </a:solidFill>
            </a:endParaRPr>
          </a:p>
          <a:p>
            <a:pPr marL="685800" marR="0" lvl="1" indent="-228600" algn="l" defTabSz="457200" rtl="0" eaLnBrk="1" fontAlgn="auto" latinLnBrk="0" hangingPunct="1">
              <a:lnSpc>
                <a:spcPct val="100000"/>
              </a:lnSpc>
              <a:spcBef>
                <a:spcPts val="0"/>
              </a:spcBef>
              <a:spcAft>
                <a:spcPts val="0"/>
              </a:spcAft>
              <a:buClrTx/>
              <a:buSzTx/>
              <a:buFontTx/>
              <a:buAutoNum type="arabicPeriod"/>
              <a:tabLst/>
              <a:defRPr/>
            </a:pPr>
            <a:r>
              <a:rPr lang="en-IE" sz="1200" dirty="0"/>
              <a:t>Chlorophyll-a is a molecule that phytoplankton use for photosynthesis.</a:t>
            </a:r>
          </a:p>
          <a:p>
            <a:pPr marL="685800" marR="0" lvl="1" indent="-228600" algn="l" defTabSz="457200" rtl="0" eaLnBrk="1" fontAlgn="auto" latinLnBrk="0" hangingPunct="1">
              <a:lnSpc>
                <a:spcPct val="100000"/>
              </a:lnSpc>
              <a:spcBef>
                <a:spcPts val="0"/>
              </a:spcBef>
              <a:spcAft>
                <a:spcPts val="0"/>
              </a:spcAft>
              <a:buClrTx/>
              <a:buSzTx/>
              <a:buFontTx/>
              <a:buAutoNum type="arabicPeriod"/>
              <a:tabLst/>
              <a:defRPr/>
            </a:pPr>
            <a:r>
              <a:rPr lang="en-US" sz="1200" dirty="0"/>
              <a:t>Measuring chlorophyll-a concentrations in water can give a bulk estimate of phytoplankton concentrations.</a:t>
            </a:r>
          </a:p>
          <a:p>
            <a:pPr marL="685800" marR="0" lvl="1" indent="-228600" algn="l" defTabSz="457200" rtl="0" eaLnBrk="1" fontAlgn="auto" latinLnBrk="0" hangingPunct="1">
              <a:lnSpc>
                <a:spcPct val="100000"/>
              </a:lnSpc>
              <a:spcBef>
                <a:spcPts val="0"/>
              </a:spcBef>
              <a:spcAft>
                <a:spcPts val="0"/>
              </a:spcAft>
              <a:buClrTx/>
              <a:buSzTx/>
              <a:buFontTx/>
              <a:buAutoNum type="arabicPeriod"/>
              <a:tabLst/>
              <a:defRPr/>
            </a:pPr>
            <a:r>
              <a:rPr lang="en-US" sz="1200" dirty="0"/>
              <a:t>Chlorophyll-a data can be collected at a high frequency by automated sensors; this means that chlorophyll-a data can be high frequency and low latency, which is often helpful for generating iterative, up-to-date forecasts</a:t>
            </a: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23</a:t>
            </a:fld>
            <a:endParaRPr lang="en-US"/>
          </a:p>
        </p:txBody>
      </p:sp>
    </p:spTree>
    <p:extLst>
      <p:ext uri="{BB962C8B-B14F-4D97-AF65-F5344CB8AC3E}">
        <p14:creationId xmlns:p14="http://schemas.microsoft.com/office/powerpoint/2010/main" val="1302787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E" dirty="0"/>
              <a:t>The type of ecological model we will use today is an autoregressive model</a:t>
            </a:r>
          </a:p>
          <a:p>
            <a:pPr marL="685800" marR="0" lvl="1" indent="-228600" algn="l" defTabSz="457200" rtl="0" eaLnBrk="1" fontAlgn="auto" latinLnBrk="0" hangingPunct="1">
              <a:lnSpc>
                <a:spcPct val="100000"/>
              </a:lnSpc>
              <a:spcBef>
                <a:spcPts val="0"/>
              </a:spcBef>
              <a:spcAft>
                <a:spcPts val="0"/>
              </a:spcAft>
              <a:buClrTx/>
              <a:buSzTx/>
              <a:buFontTx/>
              <a:buAutoNum type="arabicPeriod"/>
              <a:tabLst/>
              <a:defRPr/>
            </a:pPr>
            <a:r>
              <a:rPr lang="en-IE" dirty="0">
                <a:solidFill>
                  <a:srgbClr val="3D8853"/>
                </a:solidFill>
              </a:rPr>
              <a:t>We will fit an </a:t>
            </a:r>
            <a:r>
              <a:rPr lang="en-IE" b="1" dirty="0">
                <a:solidFill>
                  <a:srgbClr val="3D8853"/>
                </a:solidFill>
              </a:rPr>
              <a:t>autoregressive model</a:t>
            </a:r>
            <a:r>
              <a:rPr lang="en-IE" dirty="0">
                <a:solidFill>
                  <a:srgbClr val="3D8853"/>
                </a:solidFill>
              </a:rPr>
              <a:t> to chlorophyll-a data from a lake site of your choice.</a:t>
            </a:r>
          </a:p>
          <a:p>
            <a:pPr marL="685800" marR="0" lvl="1" indent="-228600" algn="l" defTabSz="457200" rtl="0" eaLnBrk="1" fontAlgn="auto" latinLnBrk="0" hangingPunct="1">
              <a:lnSpc>
                <a:spcPct val="100000"/>
              </a:lnSpc>
              <a:spcBef>
                <a:spcPts val="0"/>
              </a:spcBef>
              <a:spcAft>
                <a:spcPts val="0"/>
              </a:spcAft>
              <a:buClrTx/>
              <a:buSzTx/>
              <a:buFontTx/>
              <a:buAutoNum type="arabicPeriod"/>
              <a:tabLst/>
              <a:defRPr/>
            </a:pPr>
            <a:r>
              <a:rPr lang="en-IE" sz="1200" dirty="0">
                <a:solidFill>
                  <a:schemeClr val="bg1"/>
                </a:solidFill>
              </a:rPr>
              <a:t>An </a:t>
            </a:r>
            <a:r>
              <a:rPr lang="en-IE" sz="1200" b="1" dirty="0">
                <a:solidFill>
                  <a:schemeClr val="bg1"/>
                </a:solidFill>
              </a:rPr>
              <a:t>autoregressive model</a:t>
            </a:r>
            <a:r>
              <a:rPr lang="en-IE" sz="1200" dirty="0">
                <a:solidFill>
                  <a:schemeClr val="bg1"/>
                </a:solidFill>
              </a:rPr>
              <a:t> uses past values of a variable to predict future values.</a:t>
            </a:r>
          </a:p>
          <a:p>
            <a:pPr marL="685800" marR="0" lvl="1" indent="-228600" algn="l" defTabSz="457200" rtl="0" eaLnBrk="1" fontAlgn="auto" latinLnBrk="0" hangingPunct="1">
              <a:lnSpc>
                <a:spcPct val="100000"/>
              </a:lnSpc>
              <a:spcBef>
                <a:spcPts val="0"/>
              </a:spcBef>
              <a:spcAft>
                <a:spcPts val="0"/>
              </a:spcAft>
              <a:buClrTx/>
              <a:buSzTx/>
              <a:buFontTx/>
              <a:buAutoNum type="arabicPeriod"/>
              <a:tabLst/>
              <a:defRPr/>
            </a:pPr>
            <a:r>
              <a:rPr lang="en-IE" sz="1200" dirty="0">
                <a:solidFill>
                  <a:schemeClr val="bg1"/>
                </a:solidFill>
              </a:rPr>
              <a:t>Students may ask: “</a:t>
            </a:r>
            <a:r>
              <a:rPr lang="en-US" sz="1800" b="0" i="0" u="none" strike="noStrike" dirty="0">
                <a:solidFill>
                  <a:srgbClr val="000000"/>
                </a:solidFill>
                <a:effectLst/>
                <a:latin typeface="Arial" panose="020B0604020202020204" pitchFamily="34" charset="0"/>
              </a:rPr>
              <a:t>If an autoregressive model uses past data to predict future variables, how does that differ from a forecast? Is that just a fancy name for a forecast?” If so, </a:t>
            </a:r>
            <a:r>
              <a:rPr lang="en-IE" sz="1200" b="0" i="0" u="none" strike="noStrike" dirty="0">
                <a:solidFill>
                  <a:schemeClr val="bg1"/>
                </a:solidFill>
                <a:effectLst/>
                <a:latin typeface="Arial" panose="020B0604020202020204" pitchFamily="34" charset="0"/>
              </a:rPr>
              <a:t>n</a:t>
            </a:r>
            <a:r>
              <a:rPr lang="en-IE" sz="1200" dirty="0">
                <a:solidFill>
                  <a:schemeClr val="bg1"/>
                </a:solidFill>
              </a:rPr>
              <a:t>ote that not all forecast models have to be autoregressive (though many of them are). For example, you could use a linear regression model that uses air temperature to predict water temperature for forecasting. In that case, the forecasting model is not autoregressive.</a:t>
            </a:r>
            <a:endParaRPr lang="en-IE" dirty="0"/>
          </a:p>
          <a:p>
            <a:pPr marL="685800" lvl="1" indent="-228600">
              <a:buAutoNum type="arabicPeriod"/>
            </a:pPr>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24</a:t>
            </a:fld>
            <a:endParaRPr lang="en-US"/>
          </a:p>
        </p:txBody>
      </p:sp>
    </p:spTree>
    <p:extLst>
      <p:ext uri="{BB962C8B-B14F-4D97-AF65-F5344CB8AC3E}">
        <p14:creationId xmlns:p14="http://schemas.microsoft.com/office/powerpoint/2010/main" val="1745873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To calibrate our model, we will use data from the U.S. National Science Foundation’s National Ecological Observatory Network, or NEON. </a:t>
            </a:r>
          </a:p>
          <a:p>
            <a:pPr marL="685800" marR="0" lvl="1" indent="-228600" algn="l" defTabSz="457200" rtl="0" eaLnBrk="1" fontAlgn="auto" latinLnBrk="0" hangingPunct="1">
              <a:lnSpc>
                <a:spcPct val="100000"/>
              </a:lnSpc>
              <a:spcBef>
                <a:spcPts val="0"/>
              </a:spcBef>
              <a:spcAft>
                <a:spcPts val="0"/>
              </a:spcAft>
              <a:buClrTx/>
              <a:buSzTx/>
              <a:buFontTx/>
              <a:buAutoNum type="arabicPeriod"/>
              <a:tabLst/>
              <a:defRPr/>
            </a:pPr>
            <a:r>
              <a:rPr lang="en-US" sz="1200" b="1" dirty="0">
                <a:solidFill>
                  <a:schemeClr val="accent5"/>
                </a:solidFill>
              </a:rPr>
              <a:t>NEON </a:t>
            </a:r>
            <a:r>
              <a:rPr lang="en-US" sz="1200" dirty="0">
                <a:solidFill>
                  <a:schemeClr val="accent5"/>
                </a:solidFill>
              </a:rPr>
              <a:t>is a continental-scale observatory designed to collect long-term open access ecological data to better understand how U.S. terrestrial and aquatic ecosystems are changing. We will be using data from five different lake sites within NEON.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25</a:t>
            </a:fld>
            <a:endParaRPr lang="en-US"/>
          </a:p>
        </p:txBody>
      </p:sp>
    </p:spTree>
    <p:extLst>
      <p:ext uri="{BB962C8B-B14F-4D97-AF65-F5344CB8AC3E}">
        <p14:creationId xmlns:p14="http://schemas.microsoft.com/office/powerpoint/2010/main" val="1166569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Learning objectives! </a:t>
            </a:r>
          </a:p>
          <a:p>
            <a:pPr marL="685800" marR="0" lvl="1"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Talk through these with the students one by one: use the embedded animations to sequentially show each of the five bullet points.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26</a:t>
            </a:fld>
            <a:endParaRPr lang="en-US"/>
          </a:p>
        </p:txBody>
      </p:sp>
    </p:spTree>
    <p:extLst>
      <p:ext uri="{BB962C8B-B14F-4D97-AF65-F5344CB8AC3E}">
        <p14:creationId xmlns:p14="http://schemas.microsoft.com/office/powerpoint/2010/main" val="3833093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Introduce Activity A, which has four objectives (have students work in pairs).</a:t>
            </a:r>
          </a:p>
          <a:p>
            <a:pPr marL="0" indent="0">
              <a:buNone/>
            </a:pPr>
            <a:r>
              <a:rPr lang="en-US" b="1" u="sng" dirty="0">
                <a:solidFill>
                  <a:srgbClr val="53A264"/>
                </a:solidFill>
              </a:rPr>
              <a:t>Objective 1:</a:t>
            </a:r>
            <a:r>
              <a:rPr lang="en-US" dirty="0"/>
              <a:t> </a:t>
            </a:r>
            <a:r>
              <a:rPr lang="en-US" sz="1200" kern="1200" dirty="0">
                <a:solidFill>
                  <a:schemeClr val="tx1"/>
                </a:solidFill>
                <a:effectLst/>
                <a:latin typeface="+mn-lt"/>
                <a:ea typeface="+mn-ea"/>
                <a:cs typeface="+mn-cs"/>
              </a:rPr>
              <a:t>Select and learn about a NEON lake site</a:t>
            </a:r>
            <a:endParaRPr lang="en-US" dirty="0"/>
          </a:p>
          <a:p>
            <a:pPr marL="0" indent="0">
              <a:buNone/>
            </a:pPr>
            <a:r>
              <a:rPr lang="en-US" b="1" u="sng" dirty="0">
                <a:solidFill>
                  <a:srgbClr val="53A264"/>
                </a:solidFill>
              </a:rPr>
              <a:t>Objective 2:</a:t>
            </a:r>
            <a:r>
              <a:rPr lang="en-US" dirty="0"/>
              <a:t> </a:t>
            </a:r>
            <a:r>
              <a:rPr lang="en-US" sz="1200" kern="1200" dirty="0">
                <a:solidFill>
                  <a:schemeClr val="tx1"/>
                </a:solidFill>
                <a:effectLst/>
                <a:latin typeface="+mn-lt"/>
                <a:ea typeface="+mn-ea"/>
                <a:cs typeface="+mn-cs"/>
              </a:rPr>
              <a:t>Explore chlorophyll-a data collected at your lake site</a:t>
            </a:r>
            <a:endParaRPr lang="en-US" dirty="0"/>
          </a:p>
          <a:p>
            <a:pPr marL="0" indent="0">
              <a:buNone/>
            </a:pPr>
            <a:r>
              <a:rPr lang="en-US" b="1" u="sng" dirty="0">
                <a:solidFill>
                  <a:srgbClr val="53A264"/>
                </a:solidFill>
              </a:rPr>
              <a:t>Objective 3:</a:t>
            </a:r>
            <a:r>
              <a:rPr lang="en-US" dirty="0"/>
              <a:t> Fit an autoregressive forecast model to chlorophyll-a data</a:t>
            </a:r>
          </a:p>
          <a:p>
            <a:pPr marL="0" indent="0">
              <a:buNone/>
            </a:pPr>
            <a:r>
              <a:rPr lang="en-US" b="1" u="sng" dirty="0">
                <a:solidFill>
                  <a:srgbClr val="53A264"/>
                </a:solidFill>
              </a:rPr>
              <a:t>Objective 4:</a:t>
            </a:r>
            <a:r>
              <a:rPr lang="en-US" dirty="0"/>
              <a:t> Generate a one-day-ahead forecast of chlorophyll-a with uncertainty</a:t>
            </a:r>
          </a:p>
        </p:txBody>
      </p:sp>
      <p:sp>
        <p:nvSpPr>
          <p:cNvPr id="4" name="Slide Number Placeholder 3"/>
          <p:cNvSpPr>
            <a:spLocks noGrp="1"/>
          </p:cNvSpPr>
          <p:nvPr>
            <p:ph type="sldNum" sz="quarter" idx="10"/>
          </p:nvPr>
        </p:nvSpPr>
        <p:spPr/>
        <p:txBody>
          <a:bodyPr/>
          <a:lstStyle/>
          <a:p>
            <a:fld id="{58020EE3-0E66-7545-AD0E-C93C74C0187D}" type="slidenum">
              <a:rPr lang="en-US" smtClean="0"/>
              <a:t>27</a:t>
            </a:fld>
            <a:endParaRPr lang="en-US"/>
          </a:p>
        </p:txBody>
      </p:sp>
    </p:spTree>
    <p:extLst>
      <p:ext uri="{BB962C8B-B14F-4D97-AF65-F5344CB8AC3E}">
        <p14:creationId xmlns:p14="http://schemas.microsoft.com/office/powerpoint/2010/main" val="2021683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kern="1200" dirty="0">
                <a:solidFill>
                  <a:schemeClr val="tx1"/>
                </a:solidFill>
                <a:effectLst/>
                <a:latin typeface="+mn-lt"/>
                <a:ea typeface="+mn-ea"/>
                <a:cs typeface="+mn-cs"/>
              </a:rPr>
              <a:t>Activity B – continue working in pairs and answer the questions individually. </a:t>
            </a:r>
            <a:r>
              <a:rPr lang="en-US" b="0" i="0" dirty="0">
                <a:solidFill>
                  <a:srgbClr val="333333"/>
                </a:solidFill>
                <a:effectLst/>
                <a:latin typeface="Helvetica Neue"/>
              </a:rPr>
              <a:t>Generate multiple forecasts while assimilating data at different temporal frequencies and with different amounts of observation uncertainty.</a:t>
            </a:r>
          </a:p>
          <a:p>
            <a:endParaRPr lang="en-IE" sz="1200" kern="1200" dirty="0">
              <a:solidFill>
                <a:schemeClr val="tx1"/>
              </a:solidFill>
              <a:effectLst/>
              <a:latin typeface="+mn-lt"/>
              <a:ea typeface="+mn-ea"/>
              <a:cs typeface="+mn-cs"/>
            </a:endParaRP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Objective 5. Compare one-day-ahead forecasts generated with and without data assimilation.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Objective 6. Compare one-day-ahead forecasts generated with data assimilation, using data with low vs. high observation uncertainty.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Objective 7. Compare a series of one-day-ahead forecasts with no data assimilation, weekly data assimilation, and daily data assimilation. </a:t>
            </a:r>
            <a:endParaRPr lang="en-IE" sz="1200" kern="1200" dirty="0">
              <a:solidFill>
                <a:schemeClr val="tx1"/>
              </a:solidFill>
              <a:effectLst/>
              <a:latin typeface="+mn-lt"/>
              <a:ea typeface="+mn-ea"/>
              <a:cs typeface="+mn-cs"/>
            </a:endParaRP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At the end of Activity B, regroup as a class and each of the groups present the results from their forecast and how their forecast got better or worse with different methods of data assimilation</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28</a:t>
            </a:fld>
            <a:endParaRPr lang="en-US"/>
          </a:p>
        </p:txBody>
      </p:sp>
    </p:spTree>
    <p:extLst>
      <p:ext uri="{BB962C8B-B14F-4D97-AF65-F5344CB8AC3E}">
        <p14:creationId xmlns:p14="http://schemas.microsoft.com/office/powerpoint/2010/main" val="396611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US" sz="1200" kern="1200" dirty="0">
                <a:solidFill>
                  <a:schemeClr val="tx1"/>
                </a:solidFill>
                <a:effectLst/>
                <a:latin typeface="+mn-lt"/>
                <a:ea typeface="+mn-ea"/>
                <a:cs typeface="+mn-cs"/>
              </a:rPr>
              <a:t>Activity C – continue working in pairs and answer the questions individually</a:t>
            </a:r>
            <a:r>
              <a:rPr lang="en-US" b="0" i="0" dirty="0">
                <a:solidFill>
                  <a:srgbClr val="333333"/>
                </a:solidFill>
                <a:effectLst/>
                <a:latin typeface="Helvetica Neue"/>
              </a:rPr>
              <a:t>.</a:t>
            </a:r>
          </a:p>
          <a:p>
            <a:pPr marL="685800" lvl="1" indent="-228600" algn="l">
              <a:buAutoNum type="arabicPeriod"/>
            </a:pPr>
            <a:r>
              <a:rPr lang="en-US" b="0" i="0" dirty="0">
                <a:solidFill>
                  <a:srgbClr val="333333"/>
                </a:solidFill>
                <a:effectLst/>
                <a:latin typeface="Helvetica Neue"/>
              </a:rPr>
              <a:t>Objective 8. Make management decisions using forecasts generated with different frequencies of data assimilation.</a:t>
            </a:r>
          </a:p>
          <a:p>
            <a:pPr marL="685800" lvl="1" indent="-228600" algn="l">
              <a:buAutoNum type="arabicPeriod"/>
            </a:pPr>
            <a:r>
              <a:rPr lang="en-US" dirty="0"/>
              <a:t>You may have the opportunity to present your choice and the resulting forecasts to the class.</a:t>
            </a:r>
          </a:p>
          <a:p>
            <a:pPr algn="l"/>
            <a:endParaRPr lang="en-US" b="0" i="0" dirty="0">
              <a:solidFill>
                <a:srgbClr val="333333"/>
              </a:solidFill>
              <a:effectLst/>
              <a:latin typeface="Helvetica Neue"/>
            </a:endParaRPr>
          </a:p>
          <a:p>
            <a:br>
              <a:rPr lang="en-US" b="0" i="0" dirty="0">
                <a:solidFill>
                  <a:srgbClr val="333333"/>
                </a:solidFill>
                <a:effectLst/>
                <a:latin typeface="Helvetica Neue"/>
              </a:rPr>
            </a:b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29</a:t>
            </a:fld>
            <a:endParaRPr lang="en-US"/>
          </a:p>
        </p:txBody>
      </p:sp>
    </p:spTree>
    <p:extLst>
      <p:ext uri="{BB962C8B-B14F-4D97-AF65-F5344CB8AC3E}">
        <p14:creationId xmlns:p14="http://schemas.microsoft.com/office/powerpoint/2010/main" val="427547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Big picture, we frame ecological forecasts in the context of changing climate and land use. Our focus today is on aquatic ecosystems:  management of these resources could be improved by having advance knowledge of how they could potentially change in the near-term (e.g., 1 to 30 days in the future). </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Why do we want to generate ecological forecasts? Answer: Because there is lots of variability in how climate change is occurring globally and lakes provide critical ecosystem services for humans, so ecological forecasts are critical to help management of these resources.</a:t>
            </a:r>
          </a:p>
        </p:txBody>
      </p:sp>
      <p:sp>
        <p:nvSpPr>
          <p:cNvPr id="4" name="Slide Number Placeholder 3"/>
          <p:cNvSpPr>
            <a:spLocks noGrp="1"/>
          </p:cNvSpPr>
          <p:nvPr>
            <p:ph type="sldNum" sz="quarter" idx="10"/>
          </p:nvPr>
        </p:nvSpPr>
        <p:spPr/>
        <p:txBody>
          <a:bodyPr/>
          <a:lstStyle/>
          <a:p>
            <a:fld id="{58020EE3-0E66-7545-AD0E-C93C74C0187D}" type="slidenum">
              <a:rPr lang="en-US" smtClean="0"/>
              <a:t>3</a:t>
            </a:fld>
            <a:endParaRPr lang="en-US"/>
          </a:p>
        </p:txBody>
      </p:sp>
    </p:spTree>
    <p:extLst>
      <p:ext uri="{BB962C8B-B14F-4D97-AF65-F5344CB8AC3E}">
        <p14:creationId xmlns:p14="http://schemas.microsoft.com/office/powerpoint/2010/main" val="4151902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Shiny App:</a:t>
            </a:r>
          </a:p>
          <a:p>
            <a:pPr marL="742950" marR="0" lvl="1" indent="-285750">
              <a:lnSpc>
                <a:spcPct val="110000"/>
              </a:lnSpc>
              <a:spcBef>
                <a:spcPts val="0"/>
              </a:spcBef>
              <a:spcAft>
                <a:spcPts val="0"/>
              </a:spcAft>
              <a:buFont typeface="+mj-lt"/>
              <a:buAutoNum type="alphaLcPeriod"/>
            </a:pPr>
            <a:r>
              <a:rPr lang="en-IE" sz="1200" dirty="0">
                <a:effectLst/>
                <a:latin typeface="Calibri" panose="020F0502020204030204" pitchFamily="34" charset="0"/>
                <a:ea typeface="Calibri" panose="020F0502020204030204" pitchFamily="34" charset="0"/>
                <a:cs typeface="Times New Roman" panose="02020603050405020304" pitchFamily="18" charset="0"/>
              </a:rPr>
              <a:t>The module can be accessed at: </a:t>
            </a:r>
            <a:r>
              <a:rPr lang="en-IE"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https://macrosystemseddie.shinyapps.io/module7/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0000"/>
              </a:lnSpc>
              <a:spcBef>
                <a:spcPts val="0"/>
              </a:spcBef>
              <a:spcAft>
                <a:spcPts val="0"/>
              </a:spcAft>
              <a:buFont typeface="+mj-lt"/>
              <a:buAutoNum type="alphaLcPeriod"/>
            </a:pPr>
            <a:r>
              <a:rPr lang="en-IE" sz="1200" dirty="0">
                <a:effectLst/>
                <a:latin typeface="Calibri" panose="020F0502020204030204" pitchFamily="34" charset="0"/>
                <a:ea typeface="Calibri" panose="020F0502020204030204" pitchFamily="34" charset="0"/>
                <a:cs typeface="Times New Roman" panose="02020603050405020304" pitchFamily="18" charset="0"/>
              </a:rPr>
              <a:t>This is an interactive webpage </a:t>
            </a:r>
            <a:r>
              <a:rPr lang="en-US" sz="1200" dirty="0">
                <a:effectLst/>
                <a:latin typeface="Calibri" panose="020F0502020204030204" pitchFamily="34" charset="0"/>
                <a:ea typeface="Calibri" panose="020F0502020204030204" pitchFamily="34" charset="0"/>
                <a:cs typeface="Times New Roman" panose="02020603050405020304" pitchFamily="18" charset="0"/>
              </a:rPr>
              <a:t>built using R code</a:t>
            </a:r>
          </a:p>
          <a:p>
            <a:pPr marL="742950" marR="0" lvl="1" indent="-285750">
              <a:lnSpc>
                <a:spcPct val="110000"/>
              </a:lnSpc>
              <a:spcBef>
                <a:spcPts val="0"/>
              </a:spcBef>
              <a:spcAft>
                <a:spcPts val="60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It has interactive plots and options embedded which allow you to build your own personal model, visualize and explore the data, and answer questions</a:t>
            </a: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30</a:t>
            </a:fld>
            <a:endParaRPr lang="en-US"/>
          </a:p>
        </p:txBody>
      </p:sp>
    </p:spTree>
    <p:extLst>
      <p:ext uri="{BB962C8B-B14F-4D97-AF65-F5344CB8AC3E}">
        <p14:creationId xmlns:p14="http://schemas.microsoft.com/office/powerpoint/2010/main" val="2820165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Generating the student report. At this point, the instructor may choose to navigate to the Shiny app and demonstrate its features while screen sharing the app in a browser. Alternatively, the instructor may cover the material on slides 30-32 in PowerPoint.</a:t>
            </a:r>
          </a:p>
        </p:txBody>
      </p:sp>
      <p:sp>
        <p:nvSpPr>
          <p:cNvPr id="4" name="Slide Number Placeholder 3"/>
          <p:cNvSpPr>
            <a:spLocks noGrp="1"/>
          </p:cNvSpPr>
          <p:nvPr>
            <p:ph type="sldNum" sz="quarter" idx="5"/>
          </p:nvPr>
        </p:nvSpPr>
        <p:spPr/>
        <p:txBody>
          <a:bodyPr/>
          <a:lstStyle/>
          <a:p>
            <a:fld id="{58020EE3-0E66-7545-AD0E-C93C74C0187D}" type="slidenum">
              <a:rPr lang="en-US" smtClean="0"/>
              <a:t>31</a:t>
            </a:fld>
            <a:endParaRPr lang="en-US"/>
          </a:p>
        </p:txBody>
      </p:sp>
    </p:spTree>
    <p:extLst>
      <p:ext uri="{BB962C8B-B14F-4D97-AF65-F5344CB8AC3E}">
        <p14:creationId xmlns:p14="http://schemas.microsoft.com/office/powerpoint/2010/main" val="3514161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Saving &amp; resuming progress in the Shiny app.</a:t>
            </a:r>
          </a:p>
          <a:p>
            <a:endParaRPr lang="en-US" dirty="0"/>
          </a:p>
        </p:txBody>
      </p:sp>
      <p:sp>
        <p:nvSpPr>
          <p:cNvPr id="4" name="Slide Number Placeholder 3"/>
          <p:cNvSpPr>
            <a:spLocks noGrp="1"/>
          </p:cNvSpPr>
          <p:nvPr>
            <p:ph type="sldNum" sz="quarter" idx="5"/>
          </p:nvPr>
        </p:nvSpPr>
        <p:spPr/>
        <p:txBody>
          <a:bodyPr/>
          <a:lstStyle/>
          <a:p>
            <a:fld id="{58020EE3-0E66-7545-AD0E-C93C74C0187D}" type="slidenum">
              <a:rPr lang="en-US" smtClean="0"/>
              <a:t>32</a:t>
            </a:fld>
            <a:endParaRPr lang="en-US"/>
          </a:p>
        </p:txBody>
      </p:sp>
    </p:spTree>
    <p:extLst>
      <p:ext uri="{BB962C8B-B14F-4D97-AF65-F5344CB8AC3E}">
        <p14:creationId xmlns:p14="http://schemas.microsoft.com/office/powerpoint/2010/main" val="239399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We recommend that you save your progress often!</a:t>
            </a:r>
          </a:p>
        </p:txBody>
      </p:sp>
      <p:sp>
        <p:nvSpPr>
          <p:cNvPr id="4" name="Slide Number Placeholder 3"/>
          <p:cNvSpPr>
            <a:spLocks noGrp="1"/>
          </p:cNvSpPr>
          <p:nvPr>
            <p:ph type="sldNum" sz="quarter" idx="5"/>
          </p:nvPr>
        </p:nvSpPr>
        <p:spPr/>
        <p:txBody>
          <a:bodyPr/>
          <a:lstStyle/>
          <a:p>
            <a:fld id="{58020EE3-0E66-7545-AD0E-C93C74C0187D}" type="slidenum">
              <a:rPr lang="en-US" smtClean="0"/>
              <a:t>33</a:t>
            </a:fld>
            <a:endParaRPr lang="en-US"/>
          </a:p>
        </p:txBody>
      </p:sp>
    </p:spTree>
    <p:extLst>
      <p:ext uri="{BB962C8B-B14F-4D97-AF65-F5344CB8AC3E}">
        <p14:creationId xmlns:p14="http://schemas.microsoft.com/office/powerpoint/2010/main" val="108181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800" dirty="0">
                <a:effectLst/>
                <a:latin typeface="Calibri" panose="020F0502020204030204" pitchFamily="34" charset="0"/>
                <a:ea typeface="Calibri" panose="020F0502020204030204" pitchFamily="34" charset="0"/>
                <a:cs typeface="Times New Roman" panose="02020603050405020304" pitchFamily="18" charset="0"/>
              </a:rPr>
              <a:t>Help students transition over to the Shiny app and get started. Instructors may use the table to record which students are working with which lake sites, if helpful.</a:t>
            </a:r>
            <a:r>
              <a:rPr lang="en-US" dirty="0">
                <a:effectLst/>
              </a:rPr>
              <a:t> </a:t>
            </a:r>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34</a:t>
            </a:fld>
            <a:endParaRPr lang="en-US"/>
          </a:p>
        </p:txBody>
      </p:sp>
    </p:spTree>
    <p:extLst>
      <p:ext uri="{BB962C8B-B14F-4D97-AF65-F5344CB8AC3E}">
        <p14:creationId xmlns:p14="http://schemas.microsoft.com/office/powerpoint/2010/main" val="3181281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participating!</a:t>
            </a:r>
          </a:p>
        </p:txBody>
      </p:sp>
      <p:sp>
        <p:nvSpPr>
          <p:cNvPr id="4" name="Slide Number Placeholder 3"/>
          <p:cNvSpPr>
            <a:spLocks noGrp="1"/>
          </p:cNvSpPr>
          <p:nvPr>
            <p:ph type="sldNum" sz="quarter" idx="10"/>
          </p:nvPr>
        </p:nvSpPr>
        <p:spPr/>
        <p:txBody>
          <a:bodyPr/>
          <a:lstStyle/>
          <a:p>
            <a:fld id="{866223A8-58DE-49DC-9245-9F9544461F34}" type="slidenum">
              <a:rPr lang="en-US" smtClean="0"/>
              <a:t>35</a:t>
            </a:fld>
            <a:endParaRPr lang="en-US"/>
          </a:p>
        </p:txBody>
      </p:sp>
    </p:spTree>
    <p:extLst>
      <p:ext uri="{BB962C8B-B14F-4D97-AF65-F5344CB8AC3E}">
        <p14:creationId xmlns:p14="http://schemas.microsoft.com/office/powerpoint/2010/main" val="2505601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Ask the class “What is a Forecast?” – if teaching virtually, prompt them to either type answers into the chat or raise their hand to ask the question. Key aspects of a forecasts are listed in the slide. </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Actionable implies that the information is given in a time frame that allows for a response. For example, you could forecast air temperature five minutes into the future with relatively low uncertainty, but this is not much use compared to a forecast for air temperature three days into the future. </a:t>
            </a:r>
          </a:p>
          <a:p>
            <a:pPr marL="742950" marR="0" lvl="1" indent="-285750">
              <a:lnSpc>
                <a:spcPct val="110000"/>
              </a:lnSpc>
              <a:spcBef>
                <a:spcPts val="0"/>
              </a:spcBef>
              <a:spcAft>
                <a:spcPts val="600"/>
              </a:spcAft>
              <a:buFont typeface="+mj-lt"/>
              <a:buAutoNum type="alphaLcPeriod"/>
            </a:pPr>
            <a:r>
              <a:rPr lang="en-US" sz="1200" b="1" dirty="0">
                <a:effectLst/>
                <a:latin typeface="Calibri" panose="020F0502020204030204" pitchFamily="34" charset="0"/>
                <a:ea typeface="Calibri" panose="020F0502020204030204" pitchFamily="34" charset="0"/>
                <a:cs typeface="Times New Roman" panose="02020603050405020304" pitchFamily="18" charset="0"/>
              </a:rPr>
              <a:t>Highlight the inclusion of uncertainty, which is critical to give decision-makers a clear picture of the probability of different forecasted outcomes, and the focus of the module today.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4</a:t>
            </a:fld>
            <a:endParaRPr lang="en-US"/>
          </a:p>
        </p:txBody>
      </p:sp>
    </p:spTree>
    <p:extLst>
      <p:ext uri="{BB962C8B-B14F-4D97-AF65-F5344CB8AC3E}">
        <p14:creationId xmlns:p14="http://schemas.microsoft.com/office/powerpoint/2010/main" val="2421413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b="1" u="sng" dirty="0">
                <a:effectLst/>
                <a:latin typeface="Calibri" panose="020F0502020204030204" pitchFamily="34" charset="0"/>
                <a:ea typeface="Calibri" panose="020F0502020204030204" pitchFamily="34" charset="0"/>
                <a:cs typeface="Times New Roman" panose="02020603050405020304" pitchFamily="18" charset="0"/>
              </a:rPr>
              <a:t>Forecast uncertainty:</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b="0" i="0" dirty="0">
                <a:solidFill>
                  <a:srgbClr val="333333"/>
                </a:solidFill>
                <a:effectLst/>
              </a:rPr>
              <a:t>the set of possible alternate future conditions predicted by a model and the chance of observing each outcome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We generate multiple different predictions of the future because the future is inherently unknown.</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Uncertainty generally increases with time into the future.</a:t>
            </a:r>
          </a:p>
          <a:p>
            <a:pPr marL="742950" marR="0" lvl="1" indent="-285750">
              <a:lnSpc>
                <a:spcPct val="110000"/>
              </a:lnSpc>
              <a:spcBef>
                <a:spcPts val="0"/>
              </a:spcBef>
              <a:spcAft>
                <a:spcPts val="60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Here is a plot showing 16-day forecast of air pressure with shaded regions showing 95% confidence interval and the solid line represents the median. The confidence interval represents the uncertainty in the forecast.</a:t>
            </a:r>
          </a:p>
          <a:p>
            <a:pPr marL="457200" lvl="1"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5</a:t>
            </a:fld>
            <a:endParaRPr lang="en-US"/>
          </a:p>
        </p:txBody>
      </p:sp>
    </p:spTree>
    <p:extLst>
      <p:ext uri="{BB962C8B-B14F-4D97-AF65-F5344CB8AC3E}">
        <p14:creationId xmlns:p14="http://schemas.microsoft.com/office/powerpoint/2010/main" val="5298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Briefly (!!) introduce each point in the forecast cycle. Highlight that it is “iterative” which means that it is a repetitive process, hence why it is described as a cycle</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Create Hypothesis – use the example of how primary productivity is affected by water temperature and underwater light.</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Build Model – use data to build a mathematical model to describe the observations of water temperature. Driver data are variables (such as future water temperature and underwater light) which can be used to drive the model.</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Quantify uncertainty – this is a key step. There are several different types of uncertainty sources that could be included: e.g., driver, process, parameter, initial conditions. </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Generate Forecast – using the model built for generating a forecast of primary productivity.</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Communicate Forecast – potential forecast users could include a water resource manager for a drinking water reservoir. There are different ways to communicate a forecast, but this is a critical step as a forecast is not effective for helping management if it is not communicated effectively to end users. </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Assess forecast – As time goes on, new data are collected and then this can be compared to previous forecasts to assess how accurate the forecast was.</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Update model – if the model is not accurately predicting observations, the model can be updated by changing the model parameters, adding a new driver variable; additionally, a model can be updated via data assimilation, which is using the most recent observations to update the model’s initial, or starting, conditions to ensure the most accurate possible forecast</a:t>
            </a:r>
          </a:p>
          <a:p>
            <a:pPr marL="742950" marR="0" lvl="1" indent="-285750">
              <a:lnSpc>
                <a:spcPct val="110000"/>
              </a:lnSpc>
              <a:spcBef>
                <a:spcPts val="0"/>
              </a:spcBef>
              <a:spcAft>
                <a:spcPts val="60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this module, we will be focusing on building a model, quantifying the uncertainty associated with our forecast, generating a forecast, assessing the forecast, and most importantly, updating our forecast models with new data as they become available.</a:t>
            </a:r>
          </a:p>
        </p:txBody>
      </p:sp>
      <p:sp>
        <p:nvSpPr>
          <p:cNvPr id="4" name="Slide Number Placeholder 3"/>
          <p:cNvSpPr>
            <a:spLocks noGrp="1"/>
          </p:cNvSpPr>
          <p:nvPr>
            <p:ph type="sldNum" sz="quarter" idx="5"/>
          </p:nvPr>
        </p:nvSpPr>
        <p:spPr/>
        <p:txBody>
          <a:bodyPr/>
          <a:lstStyle/>
          <a:p>
            <a:fld id="{58020EE3-0E66-7545-AD0E-C93C74C0187D}" type="slidenum">
              <a:rPr lang="en-US" smtClean="0"/>
              <a:t>6</a:t>
            </a:fld>
            <a:endParaRPr lang="en-US"/>
          </a:p>
        </p:txBody>
      </p:sp>
    </p:spTree>
    <p:extLst>
      <p:ext uri="{BB962C8B-B14F-4D97-AF65-F5344CB8AC3E}">
        <p14:creationId xmlns:p14="http://schemas.microsoft.com/office/powerpoint/2010/main" val="3686192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We will use ecological models to generate our forecasts</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An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ecological model </a:t>
            </a:r>
            <a:r>
              <a:rPr lang="en-US" sz="1200" dirty="0">
                <a:effectLst/>
                <a:latin typeface="Calibri" panose="020F0502020204030204" pitchFamily="34" charset="0"/>
                <a:ea typeface="Calibri" panose="020F0502020204030204" pitchFamily="34" charset="0"/>
                <a:cs typeface="Times New Roman" panose="02020603050405020304" pitchFamily="18" charset="0"/>
              </a:rPr>
              <a:t>is a simplified representation of nature, with the goal of understanding and predicting environmental dynamics</a:t>
            </a:r>
          </a:p>
          <a:p>
            <a:pPr marL="742950" marR="0" lvl="1" indent="-285750">
              <a:lnSpc>
                <a:spcPct val="110000"/>
              </a:lnSpc>
              <a:spcBef>
                <a:spcPts val="0"/>
              </a:spcBef>
              <a:spcAft>
                <a:spcPts val="60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 simple version of a model is a linear regression: “y = mx + b”; for example, we might use the amount of available phosphorus in a lake as the independent variable (x) to predict chlorophyll-a (y) in a lake.</a:t>
            </a:r>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7</a:t>
            </a:fld>
            <a:endParaRPr lang="en-US"/>
          </a:p>
        </p:txBody>
      </p:sp>
    </p:spTree>
    <p:extLst>
      <p:ext uri="{BB962C8B-B14F-4D97-AF65-F5344CB8AC3E}">
        <p14:creationId xmlns:p14="http://schemas.microsoft.com/office/powerpoint/2010/main" val="3667730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Because they are a simplified representation of the real world, models for ecological forecasting will necessarily be imperfect representations of complex, real-world ecosystems as they represent ecosystem processes using mathematical equations, thus creating a simplified “digital lake” in your computer.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8020EE3-0E66-7545-AD0E-C93C74C0187D}" type="slidenum">
              <a:rPr lang="en-US" smtClean="0"/>
              <a:t>8</a:t>
            </a:fld>
            <a:endParaRPr lang="en-US"/>
          </a:p>
        </p:txBody>
      </p:sp>
    </p:spTree>
    <p:extLst>
      <p:ext uri="{BB962C8B-B14F-4D97-AF65-F5344CB8AC3E}">
        <p14:creationId xmlns:p14="http://schemas.microsoft.com/office/powerpoint/2010/main" val="26792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The key question then becomes: How do we make sure the digital lake resembles the actual ecosystem as closely as possible?</a:t>
            </a:r>
          </a:p>
          <a:p>
            <a:pPr marL="685800" marR="0" lvl="1"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For example, if this lake experiences an algal bloom event, how do we make sure the lake model is able to capture or forecast that event?</a:t>
            </a:r>
          </a:p>
          <a:p>
            <a:pPr marL="685800" marR="0" lvl="1"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(click for animation) One way is by using data collected in the real world to calibrate and update our models so they mirror real-world conditions as closely as possible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8020EE3-0E66-7545-AD0E-C93C74C0187D}" type="slidenum">
              <a:rPr lang="en-US" smtClean="0"/>
              <a:t>9</a:t>
            </a:fld>
            <a:endParaRPr lang="en-US"/>
          </a:p>
        </p:txBody>
      </p:sp>
    </p:spTree>
    <p:extLst>
      <p:ext uri="{BB962C8B-B14F-4D97-AF65-F5344CB8AC3E}">
        <p14:creationId xmlns:p14="http://schemas.microsoft.com/office/powerpoint/2010/main" val="981584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9B5749-879B-B04F-BFA6-003145412001}" type="datetime1">
              <a:rPr lang="en-US" smtClean="0"/>
              <a:t>3/7/24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187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93E555-FF69-C140-BBF8-86E98FD0DB8F}" type="datetime1">
              <a:rPr lang="en-US" smtClean="0"/>
              <a:t>3/7/24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37531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083F1F-A9E2-5942-9E18-C2DA9ADF1088}" type="datetime1">
              <a:rPr lang="en-US" smtClean="0"/>
              <a:t>3/7/24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22157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Tree>
    <p:extLst>
      <p:ext uri="{BB962C8B-B14F-4D97-AF65-F5344CB8AC3E}">
        <p14:creationId xmlns:p14="http://schemas.microsoft.com/office/powerpoint/2010/main" val="27155117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FC9685-55F5-2D4D-85A0-0B3743ED6253}" type="datetime1">
              <a:rPr lang="en-US" smtClean="0"/>
              <a:t>3/7/24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15013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03D533-C608-6A4D-891A-ECC5F3312904}" type="datetime1">
              <a:rPr lang="en-US" smtClean="0"/>
              <a:t>3/7/24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9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5D7F02-F05A-3E45-8642-DA83D3D211D8}" type="datetime1">
              <a:rPr lang="en-US" smtClean="0"/>
              <a:t>3/7/24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2791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29A1F1-F697-2C43-959D-164C63F2DED6}" type="datetime1">
              <a:rPr lang="en-US" smtClean="0"/>
              <a:t>3/7/24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200FE8-A619-F642-9571-C47EDB9D5720}"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958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1819C0-D28E-FA47-A914-0BB8E605B2C8}" type="datetime1">
              <a:rPr lang="en-US" smtClean="0"/>
              <a:t>3/7/24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341164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EC8EA9-4A5A-D24E-BF91-46090AC033A5}" type="datetime1">
              <a:rPr lang="en-US" smtClean="0"/>
              <a:t>3/7/24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1649467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700197D-B0EE-604F-AE6A-B469A2B10DC0}" type="datetime1">
              <a:rPr lang="en-US" smtClean="0"/>
              <a:t>3/7/24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245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0DBFE8D-EE71-C642-88E2-5E4BCF6BA4E8}" type="datetime1">
              <a:rPr lang="en-US" smtClean="0"/>
              <a:t>3/7/24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89338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0B8901C0-1FA4-6141-A006-6A166C3C04C6}" type="datetime1">
              <a:rPr lang="en-US" smtClean="0"/>
              <a:t>3/7/24</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A200FE8-A619-F642-9571-C47EDB9D5720}" type="slidenum">
              <a:rPr lang="en-US" smtClean="0"/>
              <a:t>‹#›</a:t>
            </a:fld>
            <a:endParaRPr lang="en-US"/>
          </a:p>
        </p:txBody>
      </p:sp>
    </p:spTree>
    <p:extLst>
      <p:ext uri="{BB962C8B-B14F-4D97-AF65-F5344CB8AC3E}">
        <p14:creationId xmlns:p14="http://schemas.microsoft.com/office/powerpoint/2010/main" val="396387151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erc.carleton.edu/eddie/macrosystems/module7"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31.png"/><Relationship Id="rId10" Type="http://schemas.microsoft.com/office/2007/relationships/hdphoto" Target="../media/hdphoto2.wdp"/><Relationship Id="rId4" Type="http://schemas.openxmlformats.org/officeDocument/2006/relationships/image" Target="../media/image30.pn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macrosystemseddie.shinyapps.io/module7/"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macrosystemseddie.shinyapps.io/module6/"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macrosystemseddie.shinyapps.io/module7/"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macrosystemseddie.org/" TargetMode="External"/><Relationship Id="rId3" Type="http://schemas.openxmlformats.org/officeDocument/2006/relationships/image" Target="../media/image49.png"/><Relationship Id="rId7"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33450"/>
            <a:ext cx="9144000" cy="2771633"/>
          </a:xfrm>
        </p:spPr>
        <p:txBody>
          <a:bodyPr>
            <a:noAutofit/>
          </a:bodyPr>
          <a:lstStyle/>
          <a:p>
            <a:pPr algn="ctr"/>
            <a:r>
              <a:rPr lang="en-US" sz="4600" b="1" dirty="0">
                <a:solidFill>
                  <a:schemeClr val="accent1">
                    <a:lumMod val="75000"/>
                  </a:schemeClr>
                </a:solidFill>
                <a:latin typeface="Calibri" panose="020F0502020204030204" pitchFamily="34" charset="0"/>
              </a:rPr>
              <a:t>M</a:t>
            </a:r>
            <a:r>
              <a:rPr lang="en-US" sz="4600" b="1" cap="none" dirty="0">
                <a:solidFill>
                  <a:schemeClr val="accent1">
                    <a:lumMod val="75000"/>
                  </a:schemeClr>
                </a:solidFill>
                <a:latin typeface="Calibri" panose="020F0502020204030204" pitchFamily="34" charset="0"/>
              </a:rPr>
              <a:t>acrosystems</a:t>
            </a:r>
            <a:r>
              <a:rPr lang="en-US" sz="4600" b="1" dirty="0">
                <a:solidFill>
                  <a:schemeClr val="accent1">
                    <a:lumMod val="75000"/>
                  </a:schemeClr>
                </a:solidFill>
                <a:latin typeface="Calibri" panose="020F0502020204030204" pitchFamily="34" charset="0"/>
              </a:rPr>
              <a:t> EDDIE</a:t>
            </a:r>
            <a:r>
              <a:rPr lang="en-US" sz="4600" dirty="0">
                <a:solidFill>
                  <a:schemeClr val="accent1">
                    <a:lumMod val="75000"/>
                  </a:schemeClr>
                </a:solidFill>
                <a:latin typeface="Calibri" panose="020F0502020204030204" pitchFamily="34" charset="0"/>
              </a:rPr>
              <a:t>: </a:t>
            </a:r>
            <a:br>
              <a:rPr lang="en-US" sz="4600" dirty="0">
                <a:solidFill>
                  <a:schemeClr val="accent1">
                    <a:lumMod val="75000"/>
                  </a:schemeClr>
                </a:solidFill>
                <a:latin typeface="Calibri" panose="020F0502020204030204" pitchFamily="34" charset="0"/>
              </a:rPr>
            </a:br>
            <a:r>
              <a:rPr lang="en-US" sz="4000" b="1" cap="none" dirty="0">
                <a:solidFill>
                  <a:schemeClr val="accent1">
                    <a:lumMod val="75000"/>
                  </a:schemeClr>
                </a:solidFill>
                <a:latin typeface="Calibri" panose="020F0502020204030204" pitchFamily="34" charset="0"/>
              </a:rPr>
              <a:t>Using Data to Improve Ecological Forecasts</a:t>
            </a:r>
            <a:br>
              <a:rPr lang="en-US" sz="4000" dirty="0">
                <a:solidFill>
                  <a:schemeClr val="accent1">
                    <a:lumMod val="75000"/>
                  </a:schemeClr>
                </a:solidFill>
                <a:latin typeface="Calibri" panose="020F0502020204030204" pitchFamily="34" charset="0"/>
              </a:rPr>
            </a:br>
            <a:endParaRPr lang="en-US" sz="4000" dirty="0">
              <a:solidFill>
                <a:schemeClr val="accent1">
                  <a:lumMod val="75000"/>
                </a:schemeClr>
              </a:solidFill>
              <a:latin typeface="Calibri" panose="020F0502020204030204" pitchFamily="34" charset="0"/>
            </a:endParaRPr>
          </a:p>
        </p:txBody>
      </p:sp>
      <p:sp>
        <p:nvSpPr>
          <p:cNvPr id="3" name="Subtitle 2"/>
          <p:cNvSpPr>
            <a:spLocks noGrp="1"/>
          </p:cNvSpPr>
          <p:nvPr>
            <p:ph type="subTitle" idx="1"/>
          </p:nvPr>
        </p:nvSpPr>
        <p:spPr>
          <a:xfrm>
            <a:off x="0" y="3673313"/>
            <a:ext cx="9144000" cy="1752600"/>
          </a:xfrm>
        </p:spPr>
        <p:txBody>
          <a:bodyPr>
            <a:normAutofit/>
          </a:bodyPr>
          <a:lstStyle/>
          <a:p>
            <a:pPr algn="ctr"/>
            <a:r>
              <a:rPr lang="en-US" sz="1800" dirty="0">
                <a:solidFill>
                  <a:srgbClr val="000000"/>
                </a:solidFill>
                <a:latin typeface="Calibri" panose="020F0502020204030204" pitchFamily="34" charset="0"/>
              </a:rPr>
              <a:t>Lofton, M.E., Moore, T. N., Thomas, R. Q., Carey, C.C. </a:t>
            </a:r>
            <a:r>
              <a:rPr lang="en-US" sz="1800">
                <a:solidFill>
                  <a:srgbClr val="000000"/>
                </a:solidFill>
                <a:latin typeface="Calibri" panose="020F0502020204030204" pitchFamily="34" charset="0"/>
              </a:rPr>
              <a:t>07 </a:t>
            </a:r>
            <a:r>
              <a:rPr lang="en-US" sz="1800" dirty="0">
                <a:solidFill>
                  <a:srgbClr val="000000"/>
                </a:solidFill>
                <a:latin typeface="Calibri" panose="020F0502020204030204" pitchFamily="34" charset="0"/>
              </a:rPr>
              <a:t>March 2024. </a:t>
            </a:r>
          </a:p>
          <a:p>
            <a:pPr algn="ctr"/>
            <a:r>
              <a:rPr lang="en-US" sz="1800" dirty="0">
                <a:solidFill>
                  <a:srgbClr val="000000"/>
                </a:solidFill>
                <a:latin typeface="Calibri" panose="020F0502020204030204" pitchFamily="34" charset="0"/>
              </a:rPr>
              <a:t>Macrosystems EDDIE: Using Data to Improve Ecological Forecasts. </a:t>
            </a:r>
          </a:p>
          <a:p>
            <a:pPr algn="ctr"/>
            <a:r>
              <a:rPr lang="en-US" sz="1800" dirty="0">
                <a:solidFill>
                  <a:srgbClr val="000000"/>
                </a:solidFill>
                <a:latin typeface="Calibri" panose="020F0502020204030204" pitchFamily="34" charset="0"/>
              </a:rPr>
              <a:t>Macrosystems EDDIE Module 7, Version 1. </a:t>
            </a:r>
          </a:p>
          <a:p>
            <a:pPr algn="ctr"/>
            <a:r>
              <a:rPr lang="en-US" sz="1800" dirty="0">
                <a:solidFill>
                  <a:srgbClr val="2F528F"/>
                </a:solidFill>
                <a:latin typeface="Calibri" panose="020F0502020204030204" pitchFamily="34" charset="0"/>
                <a:hlinkClick r:id="rId3">
                  <a:extLst>
                    <a:ext uri="{A12FA001-AC4F-418D-AE19-62706E023703}">
                      <ahyp:hlinkClr xmlns:ahyp="http://schemas.microsoft.com/office/drawing/2018/hyperlinkcolor" val="tx"/>
                    </a:ext>
                  </a:extLst>
                </a:hlinkClick>
              </a:rPr>
              <a:t>https://serc.carleton.edu/eddie/macrosystems/module7</a:t>
            </a:r>
            <a:endParaRPr lang="en-US" sz="1800" dirty="0">
              <a:solidFill>
                <a:srgbClr val="2F528F"/>
              </a:solidFill>
              <a:latin typeface="Calibri" panose="020F0502020204030204" pitchFamily="34" charset="0"/>
            </a:endParaRPr>
          </a:p>
          <a:p>
            <a:pPr algn="ctr"/>
            <a:r>
              <a:rPr lang="en-US" sz="1800" dirty="0">
                <a:solidFill>
                  <a:srgbClr val="000000"/>
                </a:solidFill>
                <a:latin typeface="Calibri" panose="020F0502020204030204" pitchFamily="34" charset="0"/>
              </a:rPr>
              <a:t>Module development supported by NSF DEB-1926050; NSF DBI-1933016</a:t>
            </a:r>
          </a:p>
        </p:txBody>
      </p:sp>
      <p:pic>
        <p:nvPicPr>
          <p:cNvPr id="11" name="Picture 10">
            <a:extLst>
              <a:ext uri="{FF2B5EF4-FFF2-40B4-BE49-F238E27FC236}">
                <a16:creationId xmlns:a16="http://schemas.microsoft.com/office/drawing/2014/main" id="{16BB2CD2-69B2-4DC2-957F-263464FFF5A7}"/>
              </a:ext>
            </a:extLst>
          </p:cNvPr>
          <p:cNvPicPr>
            <a:picLocks noChangeAspect="1"/>
          </p:cNvPicPr>
          <p:nvPr/>
        </p:nvPicPr>
        <p:blipFill>
          <a:blip r:embed="rId4"/>
          <a:stretch>
            <a:fillRect/>
          </a:stretch>
        </p:blipFill>
        <p:spPr>
          <a:xfrm>
            <a:off x="6300188" y="5748848"/>
            <a:ext cx="2723222" cy="731520"/>
          </a:xfrm>
          <a:prstGeom prst="rect">
            <a:avLst/>
          </a:prstGeom>
        </p:spPr>
      </p:pic>
      <p:pic>
        <p:nvPicPr>
          <p:cNvPr id="14" name="Shape 489">
            <a:extLst>
              <a:ext uri="{FF2B5EF4-FFF2-40B4-BE49-F238E27FC236}">
                <a16:creationId xmlns:a16="http://schemas.microsoft.com/office/drawing/2014/main" id="{8C0D87CA-1ADF-4485-A5FE-D81E4E367C0E}"/>
              </a:ext>
            </a:extLst>
          </p:cNvPr>
          <p:cNvPicPr preferRelativeResize="0">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20590" y="5425913"/>
            <a:ext cx="2893725" cy="1377390"/>
          </a:xfrm>
          <a:prstGeom prst="rect">
            <a:avLst/>
          </a:prstGeom>
          <a:noFill/>
          <a:ln>
            <a:noFill/>
          </a:ln>
        </p:spPr>
      </p:pic>
      <p:pic>
        <p:nvPicPr>
          <p:cNvPr id="7" name="Picture 6" descr="Logo&#10;&#10;Description automatically generated">
            <a:extLst>
              <a:ext uri="{FF2B5EF4-FFF2-40B4-BE49-F238E27FC236}">
                <a16:creationId xmlns:a16="http://schemas.microsoft.com/office/drawing/2014/main" id="{1FBB9BB8-CAA3-4F8B-8D88-47945EEAE6AD}"/>
              </a:ext>
            </a:extLst>
          </p:cNvPr>
          <p:cNvPicPr>
            <a:picLocks noChangeAspect="1"/>
          </p:cNvPicPr>
          <p:nvPr/>
        </p:nvPicPr>
        <p:blipFill>
          <a:blip r:embed="rId6"/>
          <a:stretch>
            <a:fillRect/>
          </a:stretch>
        </p:blipFill>
        <p:spPr>
          <a:xfrm>
            <a:off x="3135539" y="5585990"/>
            <a:ext cx="2872922" cy="1057235"/>
          </a:xfrm>
          <a:prstGeom prst="rect">
            <a:avLst/>
          </a:prstGeom>
        </p:spPr>
      </p:pic>
      <p:sp>
        <p:nvSpPr>
          <p:cNvPr id="4" name="Slide Number Placeholder 3">
            <a:extLst>
              <a:ext uri="{FF2B5EF4-FFF2-40B4-BE49-F238E27FC236}">
                <a16:creationId xmlns:a16="http://schemas.microsoft.com/office/drawing/2014/main" id="{13BF2CE4-3088-5E68-7AC8-A388D1F45DB9}"/>
              </a:ext>
            </a:extLst>
          </p:cNvPr>
          <p:cNvSpPr>
            <a:spLocks noGrp="1"/>
          </p:cNvSpPr>
          <p:nvPr>
            <p:ph type="sldNum" sz="quarter" idx="12"/>
          </p:nvPr>
        </p:nvSpPr>
        <p:spPr/>
        <p:txBody>
          <a:bodyPr/>
          <a:lstStyle/>
          <a:p>
            <a:fld id="{2A200FE8-A619-F642-9571-C47EDB9D5720}" type="slidenum">
              <a:rPr lang="en-US" smtClean="0"/>
              <a:t>1</a:t>
            </a:fld>
            <a:endParaRPr lang="en-US"/>
          </a:p>
        </p:txBody>
      </p:sp>
    </p:spTree>
    <p:extLst>
      <p:ext uri="{BB962C8B-B14F-4D97-AF65-F5344CB8AC3E}">
        <p14:creationId xmlns:p14="http://schemas.microsoft.com/office/powerpoint/2010/main" val="277688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1C0C-852A-45DD-8213-238CB0DEDDEC}"/>
              </a:ext>
            </a:extLst>
          </p:cNvPr>
          <p:cNvSpPr>
            <a:spLocks noGrp="1"/>
          </p:cNvSpPr>
          <p:nvPr>
            <p:ph type="title"/>
          </p:nvPr>
        </p:nvSpPr>
        <p:spPr>
          <a:xfrm>
            <a:off x="457200" y="533400"/>
            <a:ext cx="8229600" cy="990600"/>
          </a:xfrm>
        </p:spPr>
        <p:txBody>
          <a:bodyPr anchor="ctr">
            <a:normAutofit/>
          </a:bodyPr>
          <a:lstStyle/>
          <a:p>
            <a:r>
              <a:rPr lang="en-US" dirty="0"/>
              <a:t>Important note: data are also imperfect!</a:t>
            </a:r>
          </a:p>
        </p:txBody>
      </p:sp>
      <p:sp>
        <p:nvSpPr>
          <p:cNvPr id="20" name="Content Placeholder 19">
            <a:extLst>
              <a:ext uri="{FF2B5EF4-FFF2-40B4-BE49-F238E27FC236}">
                <a16:creationId xmlns:a16="http://schemas.microsoft.com/office/drawing/2014/main" id="{82FE758F-D265-49F8-91C4-8780616EA6BB}"/>
              </a:ext>
            </a:extLst>
          </p:cNvPr>
          <p:cNvSpPr>
            <a:spLocks noGrp="1"/>
          </p:cNvSpPr>
          <p:nvPr>
            <p:ph sz="half" idx="1"/>
          </p:nvPr>
        </p:nvSpPr>
        <p:spPr>
          <a:xfrm>
            <a:off x="457200" y="1673352"/>
            <a:ext cx="4038600" cy="4718304"/>
          </a:xfrm>
        </p:spPr>
        <p:txBody>
          <a:bodyPr>
            <a:normAutofit/>
          </a:bodyPr>
          <a:lstStyle/>
          <a:p>
            <a:pPr>
              <a:lnSpc>
                <a:spcPct val="90000"/>
              </a:lnSpc>
            </a:pPr>
            <a:r>
              <a:rPr lang="en-US" sz="2200" dirty="0"/>
              <a:t>It can be tempting to view data as “the truth”</a:t>
            </a:r>
          </a:p>
          <a:p>
            <a:pPr>
              <a:lnSpc>
                <a:spcPct val="90000"/>
              </a:lnSpc>
            </a:pPr>
            <a:r>
              <a:rPr lang="en-US" sz="2200" dirty="0"/>
              <a:t>But observational data are imperfect too:</a:t>
            </a:r>
          </a:p>
          <a:p>
            <a:pPr lvl="1">
              <a:lnSpc>
                <a:spcPct val="90000"/>
              </a:lnSpc>
            </a:pPr>
            <a:r>
              <a:rPr lang="en-US" sz="2200" dirty="0"/>
              <a:t>Human error</a:t>
            </a:r>
          </a:p>
          <a:p>
            <a:pPr lvl="1">
              <a:lnSpc>
                <a:spcPct val="90000"/>
              </a:lnSpc>
            </a:pPr>
            <a:r>
              <a:rPr lang="en-US" sz="2200" dirty="0"/>
              <a:t>Sensor malfunction</a:t>
            </a:r>
          </a:p>
          <a:p>
            <a:pPr lvl="1">
              <a:lnSpc>
                <a:spcPct val="90000"/>
              </a:lnSpc>
            </a:pPr>
            <a:r>
              <a:rPr lang="en-US" sz="2200" dirty="0"/>
              <a:t>Limits to measurement accuracy</a:t>
            </a:r>
          </a:p>
          <a:p>
            <a:pPr>
              <a:lnSpc>
                <a:spcPct val="90000"/>
              </a:lnSpc>
            </a:pPr>
            <a:r>
              <a:rPr lang="en-US" sz="2200" dirty="0"/>
              <a:t>We must account for uncertainty in data</a:t>
            </a:r>
          </a:p>
          <a:p>
            <a:pPr>
              <a:lnSpc>
                <a:spcPct val="90000"/>
              </a:lnSpc>
            </a:pPr>
            <a:r>
              <a:rPr lang="en-US" sz="2200" dirty="0"/>
              <a:t>Ultimately, model predictions and data BOTH have value in producing accurate forecasts</a:t>
            </a:r>
          </a:p>
        </p:txBody>
      </p:sp>
      <p:sp>
        <p:nvSpPr>
          <p:cNvPr id="3" name="Slide Number Placeholder 2">
            <a:extLst>
              <a:ext uri="{FF2B5EF4-FFF2-40B4-BE49-F238E27FC236}">
                <a16:creationId xmlns:a16="http://schemas.microsoft.com/office/drawing/2014/main" id="{64307162-9DCA-C469-BBDE-8CFAEF5D98C8}"/>
              </a:ext>
            </a:extLst>
          </p:cNvPr>
          <p:cNvSpPr>
            <a:spLocks noGrp="1"/>
          </p:cNvSpPr>
          <p:nvPr>
            <p:ph type="sldNum" sz="quarter" idx="12"/>
          </p:nvPr>
        </p:nvSpPr>
        <p:spPr>
          <a:xfrm>
            <a:off x="7620000" y="18288"/>
            <a:ext cx="1066800" cy="329184"/>
          </a:xfrm>
        </p:spPr>
        <p:txBody>
          <a:bodyPr anchor="ctr">
            <a:normAutofit/>
          </a:bodyPr>
          <a:lstStyle/>
          <a:p>
            <a:pPr>
              <a:spcAft>
                <a:spcPts val="600"/>
              </a:spcAft>
            </a:pPr>
            <a:fld id="{2A200FE8-A619-F642-9571-C47EDB9D5720}" type="slidenum">
              <a:rPr lang="en-US" smtClean="0"/>
              <a:pPr>
                <a:spcAft>
                  <a:spcPts val="600"/>
                </a:spcAft>
              </a:pPr>
              <a:t>10</a:t>
            </a:fld>
            <a:endParaRPr lang="en-US"/>
          </a:p>
        </p:txBody>
      </p:sp>
      <p:pic>
        <p:nvPicPr>
          <p:cNvPr id="6" name="Picture 5">
            <a:extLst>
              <a:ext uri="{FF2B5EF4-FFF2-40B4-BE49-F238E27FC236}">
                <a16:creationId xmlns:a16="http://schemas.microsoft.com/office/drawing/2014/main" id="{A25E134D-092C-93FC-8BE8-3E1E40DEB685}"/>
              </a:ext>
            </a:extLst>
          </p:cNvPr>
          <p:cNvPicPr>
            <a:picLocks noChangeAspect="1"/>
          </p:cNvPicPr>
          <p:nvPr/>
        </p:nvPicPr>
        <p:blipFill>
          <a:blip r:embed="rId3"/>
          <a:stretch>
            <a:fillRect/>
          </a:stretch>
        </p:blipFill>
        <p:spPr>
          <a:xfrm>
            <a:off x="4546934" y="1477343"/>
            <a:ext cx="4597066" cy="5380657"/>
          </a:xfrm>
          <a:prstGeom prst="rect">
            <a:avLst/>
          </a:prstGeom>
        </p:spPr>
      </p:pic>
    </p:spTree>
    <p:extLst>
      <p:ext uri="{BB962C8B-B14F-4D97-AF65-F5344CB8AC3E}">
        <p14:creationId xmlns:p14="http://schemas.microsoft.com/office/powerpoint/2010/main" val="2352236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5652F7-9FDF-A3B8-1652-1170AF63CC73}"/>
              </a:ext>
            </a:extLst>
          </p:cNvPr>
          <p:cNvSpPr/>
          <p:nvPr/>
        </p:nvSpPr>
        <p:spPr>
          <a:xfrm>
            <a:off x="537210" y="2503975"/>
            <a:ext cx="8149590" cy="231267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0" i="1" dirty="0">
                <a:solidFill>
                  <a:schemeClr val="tx1"/>
                </a:solidFill>
                <a:effectLst/>
                <a:latin typeface="Helvetica Neue"/>
              </a:rPr>
              <a:t>How can we use data to improve ecological forecasts?</a:t>
            </a:r>
            <a:endParaRPr lang="en-US" sz="4000" i="1" dirty="0">
              <a:solidFill>
                <a:schemeClr val="tx1"/>
              </a:solidFill>
            </a:endParaRPr>
          </a:p>
        </p:txBody>
      </p:sp>
      <p:sp>
        <p:nvSpPr>
          <p:cNvPr id="2" name="Title 1">
            <a:extLst>
              <a:ext uri="{FF2B5EF4-FFF2-40B4-BE49-F238E27FC236}">
                <a16:creationId xmlns:a16="http://schemas.microsoft.com/office/drawing/2014/main" id="{64254AF1-B7FD-F49C-9089-3B98296D85ED}"/>
              </a:ext>
            </a:extLst>
          </p:cNvPr>
          <p:cNvSpPr>
            <a:spLocks noGrp="1"/>
          </p:cNvSpPr>
          <p:nvPr>
            <p:ph type="title"/>
          </p:nvPr>
        </p:nvSpPr>
        <p:spPr/>
        <p:txBody>
          <a:bodyPr/>
          <a:lstStyle/>
          <a:p>
            <a:r>
              <a:rPr lang="en-US" dirty="0"/>
              <a:t>Our focal question for today:</a:t>
            </a:r>
          </a:p>
        </p:txBody>
      </p:sp>
      <p:sp>
        <p:nvSpPr>
          <p:cNvPr id="3" name="Slide Number Placeholder 2">
            <a:extLst>
              <a:ext uri="{FF2B5EF4-FFF2-40B4-BE49-F238E27FC236}">
                <a16:creationId xmlns:a16="http://schemas.microsoft.com/office/drawing/2014/main" id="{F3F350E0-8B4C-7A4B-5156-BD76071A2D3A}"/>
              </a:ext>
            </a:extLst>
          </p:cNvPr>
          <p:cNvSpPr>
            <a:spLocks noGrp="1"/>
          </p:cNvSpPr>
          <p:nvPr>
            <p:ph type="sldNum" sz="quarter" idx="12"/>
          </p:nvPr>
        </p:nvSpPr>
        <p:spPr/>
        <p:txBody>
          <a:bodyPr/>
          <a:lstStyle/>
          <a:p>
            <a:fld id="{2A200FE8-A619-F642-9571-C47EDB9D5720}" type="slidenum">
              <a:rPr lang="en-US" smtClean="0"/>
              <a:t>11</a:t>
            </a:fld>
            <a:endParaRPr lang="en-US"/>
          </a:p>
        </p:txBody>
      </p:sp>
    </p:spTree>
    <p:extLst>
      <p:ext uri="{BB962C8B-B14F-4D97-AF65-F5344CB8AC3E}">
        <p14:creationId xmlns:p14="http://schemas.microsoft.com/office/powerpoint/2010/main" val="2006253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16B9F-C18B-4533-8F88-33CE5846B6C8}"/>
              </a:ext>
            </a:extLst>
          </p:cNvPr>
          <p:cNvSpPr>
            <a:spLocks noGrp="1"/>
          </p:cNvSpPr>
          <p:nvPr>
            <p:ph type="title"/>
          </p:nvPr>
        </p:nvSpPr>
        <p:spPr/>
        <p:txBody>
          <a:bodyPr/>
          <a:lstStyle/>
          <a:p>
            <a:r>
              <a:rPr lang="en-US" dirty="0"/>
              <a:t>Updating forecasts with data</a:t>
            </a:r>
          </a:p>
        </p:txBody>
      </p:sp>
      <p:sp>
        <p:nvSpPr>
          <p:cNvPr id="3" name="Content Placeholder 2">
            <a:extLst>
              <a:ext uri="{FF2B5EF4-FFF2-40B4-BE49-F238E27FC236}">
                <a16:creationId xmlns:a16="http://schemas.microsoft.com/office/drawing/2014/main" id="{8CF487EA-EEDC-44EF-9062-07C54ED6A3EB}"/>
              </a:ext>
            </a:extLst>
          </p:cNvPr>
          <p:cNvSpPr>
            <a:spLocks noGrp="1"/>
          </p:cNvSpPr>
          <p:nvPr>
            <p:ph idx="1"/>
          </p:nvPr>
        </p:nvSpPr>
        <p:spPr>
          <a:xfrm>
            <a:off x="68238" y="1600200"/>
            <a:ext cx="9015351" cy="4876800"/>
          </a:xfrm>
        </p:spPr>
        <p:txBody>
          <a:bodyPr>
            <a:normAutofit/>
          </a:bodyPr>
          <a:lstStyle/>
          <a:p>
            <a:r>
              <a:rPr lang="en-US" b="1" u="sng" dirty="0"/>
              <a:t>Data assimilation:</a:t>
            </a:r>
            <a:r>
              <a:rPr lang="en-US" dirty="0"/>
              <a:t> the process of updating models with data</a:t>
            </a:r>
          </a:p>
          <a:p>
            <a:r>
              <a:rPr lang="en-US" dirty="0"/>
              <a:t>In ecological forecasting, data assimilation is the process of updating ecological forecasting models with new environmental data as they become available</a:t>
            </a:r>
          </a:p>
        </p:txBody>
      </p:sp>
      <p:sp>
        <p:nvSpPr>
          <p:cNvPr id="16" name="TextBox 15">
            <a:extLst>
              <a:ext uri="{FF2B5EF4-FFF2-40B4-BE49-F238E27FC236}">
                <a16:creationId xmlns:a16="http://schemas.microsoft.com/office/drawing/2014/main" id="{58389FE8-B67C-CDBF-079E-2408679A7C56}"/>
              </a:ext>
            </a:extLst>
          </p:cNvPr>
          <p:cNvSpPr txBox="1"/>
          <p:nvPr/>
        </p:nvSpPr>
        <p:spPr>
          <a:xfrm>
            <a:off x="7223209" y="6550223"/>
            <a:ext cx="1860381" cy="307777"/>
          </a:xfrm>
          <a:prstGeom prst="rect">
            <a:avLst/>
          </a:prstGeom>
          <a:noFill/>
        </p:spPr>
        <p:txBody>
          <a:bodyPr wrap="none" rtlCol="0">
            <a:spAutoFit/>
          </a:bodyPr>
          <a:lstStyle/>
          <a:p>
            <a:r>
              <a:rPr lang="en-US" sz="1400" dirty="0"/>
              <a:t>Image credit: US NOAA</a:t>
            </a:r>
          </a:p>
        </p:txBody>
      </p:sp>
      <p:sp>
        <p:nvSpPr>
          <p:cNvPr id="13" name="Slide Number Placeholder 12">
            <a:extLst>
              <a:ext uri="{FF2B5EF4-FFF2-40B4-BE49-F238E27FC236}">
                <a16:creationId xmlns:a16="http://schemas.microsoft.com/office/drawing/2014/main" id="{815D60B7-36EC-88D2-FFD7-E5EAE9243CD6}"/>
              </a:ext>
            </a:extLst>
          </p:cNvPr>
          <p:cNvSpPr>
            <a:spLocks noGrp="1"/>
          </p:cNvSpPr>
          <p:nvPr>
            <p:ph type="sldNum" sz="quarter" idx="12"/>
          </p:nvPr>
        </p:nvSpPr>
        <p:spPr/>
        <p:txBody>
          <a:bodyPr/>
          <a:lstStyle/>
          <a:p>
            <a:fld id="{2A200FE8-A619-F642-9571-C47EDB9D5720}" type="slidenum">
              <a:rPr lang="en-US" smtClean="0"/>
              <a:t>12</a:t>
            </a:fld>
            <a:endParaRPr lang="en-US"/>
          </a:p>
        </p:txBody>
      </p:sp>
      <p:pic>
        <p:nvPicPr>
          <p:cNvPr id="6" name="Picture 5">
            <a:extLst>
              <a:ext uri="{FF2B5EF4-FFF2-40B4-BE49-F238E27FC236}">
                <a16:creationId xmlns:a16="http://schemas.microsoft.com/office/drawing/2014/main" id="{35EA5C85-AF9F-B39E-4FB8-2D6F608B1A34}"/>
              </a:ext>
            </a:extLst>
          </p:cNvPr>
          <p:cNvPicPr>
            <a:picLocks noChangeAspect="1"/>
          </p:cNvPicPr>
          <p:nvPr/>
        </p:nvPicPr>
        <p:blipFill>
          <a:blip r:embed="rId3"/>
          <a:stretch>
            <a:fillRect/>
          </a:stretch>
        </p:blipFill>
        <p:spPr>
          <a:xfrm>
            <a:off x="0" y="3425652"/>
            <a:ext cx="3240742" cy="2630286"/>
          </a:xfrm>
          <a:prstGeom prst="rect">
            <a:avLst/>
          </a:prstGeom>
        </p:spPr>
      </p:pic>
      <p:pic>
        <p:nvPicPr>
          <p:cNvPr id="4" name="Picture 3">
            <a:extLst>
              <a:ext uri="{FF2B5EF4-FFF2-40B4-BE49-F238E27FC236}">
                <a16:creationId xmlns:a16="http://schemas.microsoft.com/office/drawing/2014/main" id="{32B8097A-5A0E-6164-1582-5AC6B81160D2}"/>
              </a:ext>
            </a:extLst>
          </p:cNvPr>
          <p:cNvPicPr>
            <a:picLocks noChangeAspect="1"/>
          </p:cNvPicPr>
          <p:nvPr/>
        </p:nvPicPr>
        <p:blipFill>
          <a:blip r:embed="rId4"/>
          <a:stretch>
            <a:fillRect/>
          </a:stretch>
        </p:blipFill>
        <p:spPr>
          <a:xfrm>
            <a:off x="2951629" y="3429000"/>
            <a:ext cx="3240741" cy="2641819"/>
          </a:xfrm>
          <a:prstGeom prst="rect">
            <a:avLst/>
          </a:prstGeom>
        </p:spPr>
      </p:pic>
      <p:pic>
        <p:nvPicPr>
          <p:cNvPr id="5" name="Picture 4">
            <a:extLst>
              <a:ext uri="{FF2B5EF4-FFF2-40B4-BE49-F238E27FC236}">
                <a16:creationId xmlns:a16="http://schemas.microsoft.com/office/drawing/2014/main" id="{1EA1F5FD-67DF-E69F-09CD-1D80F1C84D88}"/>
              </a:ext>
            </a:extLst>
          </p:cNvPr>
          <p:cNvPicPr>
            <a:picLocks noChangeAspect="1"/>
          </p:cNvPicPr>
          <p:nvPr/>
        </p:nvPicPr>
        <p:blipFill>
          <a:blip r:embed="rId5"/>
          <a:stretch>
            <a:fillRect/>
          </a:stretch>
        </p:blipFill>
        <p:spPr>
          <a:xfrm>
            <a:off x="5903259" y="3425652"/>
            <a:ext cx="3240741" cy="2645167"/>
          </a:xfrm>
          <a:prstGeom prst="rect">
            <a:avLst/>
          </a:prstGeom>
        </p:spPr>
      </p:pic>
    </p:spTree>
    <p:extLst>
      <p:ext uri="{BB962C8B-B14F-4D97-AF65-F5344CB8AC3E}">
        <p14:creationId xmlns:p14="http://schemas.microsoft.com/office/powerpoint/2010/main" val="1307733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8207D-79A6-0F41-22A4-DE0910006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BB1501-E70F-9ECA-48B0-72F6FC5AABD3}"/>
              </a:ext>
            </a:extLst>
          </p:cNvPr>
          <p:cNvSpPr>
            <a:spLocks noGrp="1"/>
          </p:cNvSpPr>
          <p:nvPr>
            <p:ph type="title"/>
          </p:nvPr>
        </p:nvSpPr>
        <p:spPr>
          <a:xfrm>
            <a:off x="457199" y="533400"/>
            <a:ext cx="8408993" cy="990600"/>
          </a:xfrm>
        </p:spPr>
        <p:txBody>
          <a:bodyPr>
            <a:normAutofit/>
          </a:bodyPr>
          <a:lstStyle/>
          <a:p>
            <a:r>
              <a:rPr lang="en-US" dirty="0"/>
              <a:t>Steps of forecasting with data assimilation</a:t>
            </a:r>
          </a:p>
        </p:txBody>
      </p:sp>
      <p:sp>
        <p:nvSpPr>
          <p:cNvPr id="7" name="Rounded Rectangle 6">
            <a:extLst>
              <a:ext uri="{FF2B5EF4-FFF2-40B4-BE49-F238E27FC236}">
                <a16:creationId xmlns:a16="http://schemas.microsoft.com/office/drawing/2014/main" id="{E92D5FBB-6589-DBF4-5F0D-6029CE527AF4}"/>
              </a:ext>
            </a:extLst>
          </p:cNvPr>
          <p:cNvSpPr/>
          <p:nvPr/>
        </p:nvSpPr>
        <p:spPr>
          <a:xfrm>
            <a:off x="563581" y="2819400"/>
            <a:ext cx="2167380" cy="1219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000" dirty="0"/>
              <a:t>Step 1: Generate a forecast with uncertainty</a:t>
            </a:r>
          </a:p>
        </p:txBody>
      </p:sp>
      <p:sp>
        <p:nvSpPr>
          <p:cNvPr id="8" name="Rounded Rectangle 7">
            <a:extLst>
              <a:ext uri="{FF2B5EF4-FFF2-40B4-BE49-F238E27FC236}">
                <a16:creationId xmlns:a16="http://schemas.microsoft.com/office/drawing/2014/main" id="{3A8DBAE5-8F6A-F1DA-53C5-BC8F92954305}"/>
              </a:ext>
            </a:extLst>
          </p:cNvPr>
          <p:cNvSpPr/>
          <p:nvPr/>
        </p:nvSpPr>
        <p:spPr>
          <a:xfrm>
            <a:off x="3447584" y="2819400"/>
            <a:ext cx="2167380" cy="1219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000" dirty="0"/>
              <a:t>Step 2: Update the forecast using data</a:t>
            </a:r>
          </a:p>
        </p:txBody>
      </p:sp>
      <p:sp>
        <p:nvSpPr>
          <p:cNvPr id="9" name="Rounded Rectangle 8">
            <a:extLst>
              <a:ext uri="{FF2B5EF4-FFF2-40B4-BE49-F238E27FC236}">
                <a16:creationId xmlns:a16="http://schemas.microsoft.com/office/drawing/2014/main" id="{B02DA4B1-8A49-11D5-CDFB-47645F1742BD}"/>
              </a:ext>
            </a:extLst>
          </p:cNvPr>
          <p:cNvSpPr/>
          <p:nvPr/>
        </p:nvSpPr>
        <p:spPr>
          <a:xfrm>
            <a:off x="6412161" y="2821405"/>
            <a:ext cx="2167380" cy="1219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000" dirty="0"/>
              <a:t>Step 3: Generate a new forecast</a:t>
            </a:r>
          </a:p>
        </p:txBody>
      </p:sp>
      <p:sp>
        <p:nvSpPr>
          <p:cNvPr id="3" name="Slide Number Placeholder 2">
            <a:extLst>
              <a:ext uri="{FF2B5EF4-FFF2-40B4-BE49-F238E27FC236}">
                <a16:creationId xmlns:a16="http://schemas.microsoft.com/office/drawing/2014/main" id="{F1E965D3-602D-5E69-CB47-8578C3C74140}"/>
              </a:ext>
            </a:extLst>
          </p:cNvPr>
          <p:cNvSpPr>
            <a:spLocks noGrp="1"/>
          </p:cNvSpPr>
          <p:nvPr>
            <p:ph type="sldNum" sz="quarter" idx="12"/>
          </p:nvPr>
        </p:nvSpPr>
        <p:spPr/>
        <p:txBody>
          <a:bodyPr/>
          <a:lstStyle/>
          <a:p>
            <a:fld id="{2A200FE8-A619-F642-9571-C47EDB9D5720}" type="slidenum">
              <a:rPr lang="en-US" smtClean="0"/>
              <a:t>13</a:t>
            </a:fld>
            <a:endParaRPr lang="en-US"/>
          </a:p>
        </p:txBody>
      </p:sp>
      <p:sp>
        <p:nvSpPr>
          <p:cNvPr id="10" name="Right Arrow 9">
            <a:extLst>
              <a:ext uri="{FF2B5EF4-FFF2-40B4-BE49-F238E27FC236}">
                <a16:creationId xmlns:a16="http://schemas.microsoft.com/office/drawing/2014/main" id="{A2EC31EA-39AC-FBD7-1EAB-071DD48D9C01}"/>
              </a:ext>
            </a:extLst>
          </p:cNvPr>
          <p:cNvSpPr/>
          <p:nvPr/>
        </p:nvSpPr>
        <p:spPr>
          <a:xfrm>
            <a:off x="2857599" y="3200408"/>
            <a:ext cx="465221" cy="485274"/>
          </a:xfrm>
          <a:prstGeom prst="rightArrow">
            <a:avLst/>
          </a:prstGeom>
          <a:ln w="2857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Right Arrow 10">
            <a:extLst>
              <a:ext uri="{FF2B5EF4-FFF2-40B4-BE49-F238E27FC236}">
                <a16:creationId xmlns:a16="http://schemas.microsoft.com/office/drawing/2014/main" id="{B0ED9B42-FD91-F349-F016-D8C950077A82}"/>
              </a:ext>
            </a:extLst>
          </p:cNvPr>
          <p:cNvSpPr/>
          <p:nvPr/>
        </p:nvSpPr>
        <p:spPr>
          <a:xfrm>
            <a:off x="5780952" y="3200408"/>
            <a:ext cx="465221" cy="485274"/>
          </a:xfrm>
          <a:prstGeom prst="rightArrow">
            <a:avLst/>
          </a:prstGeom>
          <a:ln w="2857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18529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BB48-829B-44FD-88D7-BF522D07B1C6}"/>
              </a:ext>
            </a:extLst>
          </p:cNvPr>
          <p:cNvSpPr>
            <a:spLocks noGrp="1"/>
          </p:cNvSpPr>
          <p:nvPr>
            <p:ph type="title"/>
          </p:nvPr>
        </p:nvSpPr>
        <p:spPr>
          <a:xfrm>
            <a:off x="271463" y="661736"/>
            <a:ext cx="6706853" cy="990600"/>
          </a:xfrm>
        </p:spPr>
        <p:txBody>
          <a:bodyPr>
            <a:noAutofit/>
          </a:bodyPr>
          <a:lstStyle/>
          <a:p>
            <a:r>
              <a:rPr lang="en-US" dirty="0"/>
              <a:t>Using Distributions to Represent Uncertainty in Forecasts</a:t>
            </a:r>
          </a:p>
        </p:txBody>
      </p:sp>
      <p:sp>
        <p:nvSpPr>
          <p:cNvPr id="3" name="Content Placeholder 2">
            <a:extLst>
              <a:ext uri="{FF2B5EF4-FFF2-40B4-BE49-F238E27FC236}">
                <a16:creationId xmlns:a16="http://schemas.microsoft.com/office/drawing/2014/main" id="{EEB77578-1E06-42B5-8DE9-CFF415B3A91B}"/>
              </a:ext>
            </a:extLst>
          </p:cNvPr>
          <p:cNvSpPr>
            <a:spLocks noGrp="1"/>
          </p:cNvSpPr>
          <p:nvPr>
            <p:ph idx="1"/>
          </p:nvPr>
        </p:nvSpPr>
        <p:spPr>
          <a:xfrm>
            <a:off x="457199" y="2177716"/>
            <a:ext cx="3441033" cy="4552868"/>
          </a:xfrm>
        </p:spPr>
        <p:txBody>
          <a:bodyPr>
            <a:normAutofit lnSpcReduction="10000"/>
          </a:bodyPr>
          <a:lstStyle/>
          <a:p>
            <a:r>
              <a:rPr lang="en-US" b="1" dirty="0"/>
              <a:t>How do we represent uncertainty in a forecast?</a:t>
            </a:r>
          </a:p>
          <a:p>
            <a:r>
              <a:rPr lang="en-US" dirty="0"/>
              <a:t>Uncertainty can be represented as a </a:t>
            </a:r>
            <a:r>
              <a:rPr lang="en-US" b="1" dirty="0"/>
              <a:t>distribution</a:t>
            </a:r>
            <a:r>
              <a:rPr lang="en-US" dirty="0"/>
              <a:t> of all possible values of a variable</a:t>
            </a:r>
          </a:p>
          <a:p>
            <a:r>
              <a:rPr lang="en-US" dirty="0"/>
              <a:t>Here, uncertainty is represented as a normal distribution around the mean (observed value) of 6.95 ug/L.</a:t>
            </a:r>
          </a:p>
        </p:txBody>
      </p:sp>
      <p:pic>
        <p:nvPicPr>
          <p:cNvPr id="10" name="Picture 9">
            <a:extLst>
              <a:ext uri="{FF2B5EF4-FFF2-40B4-BE49-F238E27FC236}">
                <a16:creationId xmlns:a16="http://schemas.microsoft.com/office/drawing/2014/main" id="{4DCAF24F-BBB0-B369-4858-6C9F15D1A8E1}"/>
              </a:ext>
            </a:extLst>
          </p:cNvPr>
          <p:cNvPicPr>
            <a:picLocks noChangeAspect="1"/>
          </p:cNvPicPr>
          <p:nvPr/>
        </p:nvPicPr>
        <p:blipFill>
          <a:blip r:embed="rId3"/>
          <a:stretch>
            <a:fillRect/>
          </a:stretch>
        </p:blipFill>
        <p:spPr>
          <a:xfrm>
            <a:off x="4018676" y="2927336"/>
            <a:ext cx="4852466" cy="2619144"/>
          </a:xfrm>
          <a:prstGeom prst="rect">
            <a:avLst/>
          </a:prstGeom>
        </p:spPr>
      </p:pic>
      <p:sp>
        <p:nvSpPr>
          <p:cNvPr id="4" name="Slide Number Placeholder 3">
            <a:extLst>
              <a:ext uri="{FF2B5EF4-FFF2-40B4-BE49-F238E27FC236}">
                <a16:creationId xmlns:a16="http://schemas.microsoft.com/office/drawing/2014/main" id="{1C4CB04D-7930-BCDC-9593-9ACD6516C3F6}"/>
              </a:ext>
            </a:extLst>
          </p:cNvPr>
          <p:cNvSpPr>
            <a:spLocks noGrp="1"/>
          </p:cNvSpPr>
          <p:nvPr>
            <p:ph type="sldNum" sz="quarter" idx="12"/>
          </p:nvPr>
        </p:nvSpPr>
        <p:spPr/>
        <p:txBody>
          <a:bodyPr/>
          <a:lstStyle/>
          <a:p>
            <a:fld id="{2A200FE8-A619-F642-9571-C47EDB9D5720}" type="slidenum">
              <a:rPr lang="en-US" smtClean="0"/>
              <a:t>14</a:t>
            </a:fld>
            <a:endParaRPr lang="en-US"/>
          </a:p>
        </p:txBody>
      </p:sp>
      <p:sp>
        <p:nvSpPr>
          <p:cNvPr id="5" name="Rounded Rectangle 4">
            <a:extLst>
              <a:ext uri="{FF2B5EF4-FFF2-40B4-BE49-F238E27FC236}">
                <a16:creationId xmlns:a16="http://schemas.microsoft.com/office/drawing/2014/main" id="{820E73BE-EF1B-6E83-F3C7-5E059950B496}"/>
              </a:ext>
            </a:extLst>
          </p:cNvPr>
          <p:cNvSpPr/>
          <p:nvPr/>
        </p:nvSpPr>
        <p:spPr>
          <a:xfrm>
            <a:off x="6817898" y="661736"/>
            <a:ext cx="2167380" cy="1219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000" dirty="0"/>
              <a:t>Step 1: Generate a forecast with uncertainty</a:t>
            </a:r>
          </a:p>
        </p:txBody>
      </p:sp>
      <p:sp>
        <p:nvSpPr>
          <p:cNvPr id="6" name="Oval 5">
            <a:extLst>
              <a:ext uri="{FF2B5EF4-FFF2-40B4-BE49-F238E27FC236}">
                <a16:creationId xmlns:a16="http://schemas.microsoft.com/office/drawing/2014/main" id="{4EA42200-9EB6-993F-E296-CFF2B165767D}"/>
              </a:ext>
            </a:extLst>
          </p:cNvPr>
          <p:cNvSpPr/>
          <p:nvPr/>
        </p:nvSpPr>
        <p:spPr>
          <a:xfrm>
            <a:off x="6737689" y="4657062"/>
            <a:ext cx="160418" cy="1468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2218636-6694-C4EC-21A2-15834A6189AD}"/>
              </a:ext>
            </a:extLst>
          </p:cNvPr>
          <p:cNvSpPr/>
          <p:nvPr/>
        </p:nvSpPr>
        <p:spPr>
          <a:xfrm>
            <a:off x="7260121" y="6099713"/>
            <a:ext cx="160418" cy="1468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0741150-46AB-265D-72AE-E3E5B38340A8}"/>
              </a:ext>
            </a:extLst>
          </p:cNvPr>
          <p:cNvSpPr txBox="1"/>
          <p:nvPr/>
        </p:nvSpPr>
        <p:spPr>
          <a:xfrm>
            <a:off x="7620000" y="5988491"/>
            <a:ext cx="1297406" cy="369332"/>
          </a:xfrm>
          <a:prstGeom prst="rect">
            <a:avLst/>
          </a:prstGeom>
          <a:noFill/>
        </p:spPr>
        <p:txBody>
          <a:bodyPr wrap="none" rtlCol="0">
            <a:spAutoFit/>
          </a:bodyPr>
          <a:lstStyle/>
          <a:p>
            <a:r>
              <a:rPr lang="en-US" dirty="0"/>
              <a:t>observation</a:t>
            </a:r>
          </a:p>
        </p:txBody>
      </p:sp>
    </p:spTree>
    <p:extLst>
      <p:ext uri="{BB962C8B-B14F-4D97-AF65-F5344CB8AC3E}">
        <p14:creationId xmlns:p14="http://schemas.microsoft.com/office/powerpoint/2010/main" val="2167240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47F7-2707-48F7-059C-B75A227E06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16F3DF-7C15-3D54-5021-1244C4802CDC}"/>
              </a:ext>
            </a:extLst>
          </p:cNvPr>
          <p:cNvSpPr>
            <a:spLocks noGrp="1"/>
          </p:cNvSpPr>
          <p:nvPr>
            <p:ph type="title"/>
          </p:nvPr>
        </p:nvSpPr>
        <p:spPr>
          <a:xfrm>
            <a:off x="271463" y="661736"/>
            <a:ext cx="6706853" cy="990600"/>
          </a:xfrm>
        </p:spPr>
        <p:txBody>
          <a:bodyPr>
            <a:noAutofit/>
          </a:bodyPr>
          <a:lstStyle/>
          <a:p>
            <a:r>
              <a:rPr lang="en-US" dirty="0"/>
              <a:t>Using Distributions to Represent Uncertainty in Forecasts</a:t>
            </a:r>
          </a:p>
        </p:txBody>
      </p:sp>
      <p:pic>
        <p:nvPicPr>
          <p:cNvPr id="10" name="Picture 9">
            <a:extLst>
              <a:ext uri="{FF2B5EF4-FFF2-40B4-BE49-F238E27FC236}">
                <a16:creationId xmlns:a16="http://schemas.microsoft.com/office/drawing/2014/main" id="{7B32560A-C6BE-662C-B702-CF7FC9337386}"/>
              </a:ext>
            </a:extLst>
          </p:cNvPr>
          <p:cNvPicPr>
            <a:picLocks noChangeAspect="1"/>
          </p:cNvPicPr>
          <p:nvPr/>
        </p:nvPicPr>
        <p:blipFill>
          <a:blip r:embed="rId3"/>
          <a:stretch>
            <a:fillRect/>
          </a:stretch>
        </p:blipFill>
        <p:spPr>
          <a:xfrm>
            <a:off x="4018676" y="2927336"/>
            <a:ext cx="4852466" cy="2619144"/>
          </a:xfrm>
          <a:prstGeom prst="rect">
            <a:avLst/>
          </a:prstGeom>
        </p:spPr>
      </p:pic>
      <p:sp>
        <p:nvSpPr>
          <p:cNvPr id="4" name="Slide Number Placeholder 3">
            <a:extLst>
              <a:ext uri="{FF2B5EF4-FFF2-40B4-BE49-F238E27FC236}">
                <a16:creationId xmlns:a16="http://schemas.microsoft.com/office/drawing/2014/main" id="{4D77FF61-26D0-65D3-DF25-407891C2CFE5}"/>
              </a:ext>
            </a:extLst>
          </p:cNvPr>
          <p:cNvSpPr>
            <a:spLocks noGrp="1"/>
          </p:cNvSpPr>
          <p:nvPr>
            <p:ph type="sldNum" sz="quarter" idx="12"/>
          </p:nvPr>
        </p:nvSpPr>
        <p:spPr/>
        <p:txBody>
          <a:bodyPr/>
          <a:lstStyle/>
          <a:p>
            <a:fld id="{2A200FE8-A619-F642-9571-C47EDB9D5720}" type="slidenum">
              <a:rPr lang="en-US" smtClean="0"/>
              <a:t>15</a:t>
            </a:fld>
            <a:endParaRPr lang="en-US"/>
          </a:p>
        </p:txBody>
      </p:sp>
      <p:sp>
        <p:nvSpPr>
          <p:cNvPr id="5" name="Rounded Rectangle 4">
            <a:extLst>
              <a:ext uri="{FF2B5EF4-FFF2-40B4-BE49-F238E27FC236}">
                <a16:creationId xmlns:a16="http://schemas.microsoft.com/office/drawing/2014/main" id="{641B4D37-DBDF-4907-2490-9F7C9DE96781}"/>
              </a:ext>
            </a:extLst>
          </p:cNvPr>
          <p:cNvSpPr/>
          <p:nvPr/>
        </p:nvSpPr>
        <p:spPr>
          <a:xfrm>
            <a:off x="6817898" y="661736"/>
            <a:ext cx="2167380" cy="1219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000" dirty="0"/>
              <a:t>Step 1: Generate a forecast with uncertainty</a:t>
            </a:r>
          </a:p>
        </p:txBody>
      </p:sp>
      <p:sp>
        <p:nvSpPr>
          <p:cNvPr id="6" name="Oval 5">
            <a:extLst>
              <a:ext uri="{FF2B5EF4-FFF2-40B4-BE49-F238E27FC236}">
                <a16:creationId xmlns:a16="http://schemas.microsoft.com/office/drawing/2014/main" id="{EA16354D-F0A3-FFEB-B291-AD46C8325EAC}"/>
              </a:ext>
            </a:extLst>
          </p:cNvPr>
          <p:cNvSpPr/>
          <p:nvPr/>
        </p:nvSpPr>
        <p:spPr>
          <a:xfrm>
            <a:off x="6737689" y="4657062"/>
            <a:ext cx="160418" cy="1468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A3A0E04-4F61-DD59-6638-0104C04D6F36}"/>
              </a:ext>
            </a:extLst>
          </p:cNvPr>
          <p:cNvSpPr/>
          <p:nvPr/>
        </p:nvSpPr>
        <p:spPr>
          <a:xfrm>
            <a:off x="7260121" y="6099713"/>
            <a:ext cx="160418" cy="1468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3EA8B2D-4296-D9E8-B5FB-3C7052A6E3A8}"/>
              </a:ext>
            </a:extLst>
          </p:cNvPr>
          <p:cNvSpPr txBox="1"/>
          <p:nvPr/>
        </p:nvSpPr>
        <p:spPr>
          <a:xfrm>
            <a:off x="7620000" y="5988491"/>
            <a:ext cx="1297406" cy="369332"/>
          </a:xfrm>
          <a:prstGeom prst="rect">
            <a:avLst/>
          </a:prstGeom>
          <a:noFill/>
        </p:spPr>
        <p:txBody>
          <a:bodyPr wrap="none" rtlCol="0">
            <a:spAutoFit/>
          </a:bodyPr>
          <a:lstStyle/>
          <a:p>
            <a:r>
              <a:rPr lang="en-US" dirty="0"/>
              <a:t>observation</a:t>
            </a:r>
          </a:p>
        </p:txBody>
      </p:sp>
      <p:sp>
        <p:nvSpPr>
          <p:cNvPr id="12" name="Content Placeholder 2">
            <a:extLst>
              <a:ext uri="{FF2B5EF4-FFF2-40B4-BE49-F238E27FC236}">
                <a16:creationId xmlns:a16="http://schemas.microsoft.com/office/drawing/2014/main" id="{C163F061-A64A-3A30-4E8E-FDA371F85B0E}"/>
              </a:ext>
            </a:extLst>
          </p:cNvPr>
          <p:cNvSpPr txBox="1">
            <a:spLocks/>
          </p:cNvSpPr>
          <p:nvPr/>
        </p:nvSpPr>
        <p:spPr>
          <a:xfrm>
            <a:off x="271463" y="1954380"/>
            <a:ext cx="3595999" cy="284957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Forecasts are generated using the most recent observational data to inform the </a:t>
            </a:r>
            <a:r>
              <a:rPr lang="en-US" b="1" dirty="0"/>
              <a:t>initial condition (starting condition) </a:t>
            </a:r>
            <a:r>
              <a:rPr lang="en-US" dirty="0"/>
              <a:t>for the forecast</a:t>
            </a:r>
          </a:p>
        </p:txBody>
      </p:sp>
      <p:sp>
        <p:nvSpPr>
          <p:cNvPr id="13" name="Rectangle 12">
            <a:extLst>
              <a:ext uri="{FF2B5EF4-FFF2-40B4-BE49-F238E27FC236}">
                <a16:creationId xmlns:a16="http://schemas.microsoft.com/office/drawing/2014/main" id="{A980252E-96F7-15A4-3800-E06E095689EB}"/>
              </a:ext>
            </a:extLst>
          </p:cNvPr>
          <p:cNvSpPr/>
          <p:nvPr/>
        </p:nvSpPr>
        <p:spPr>
          <a:xfrm>
            <a:off x="4691791" y="5868247"/>
            <a:ext cx="449705" cy="449705"/>
          </a:xfrm>
          <a:prstGeom prst="rect">
            <a:avLst/>
          </a:prstGeom>
          <a:solidFill>
            <a:srgbClr val="F8DEEE"/>
          </a:solidFill>
          <a:ln>
            <a:solidFill>
              <a:srgbClr val="F8DE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C6181C9-86E3-4044-0D78-E0A2C43055F8}"/>
              </a:ext>
            </a:extLst>
          </p:cNvPr>
          <p:cNvSpPr txBox="1"/>
          <p:nvPr/>
        </p:nvSpPr>
        <p:spPr>
          <a:xfrm>
            <a:off x="5256785" y="5776547"/>
            <a:ext cx="1561113" cy="646331"/>
          </a:xfrm>
          <a:prstGeom prst="rect">
            <a:avLst/>
          </a:prstGeom>
          <a:noFill/>
        </p:spPr>
        <p:txBody>
          <a:bodyPr wrap="square" rtlCol="0">
            <a:spAutoFit/>
          </a:bodyPr>
          <a:lstStyle/>
          <a:p>
            <a:r>
              <a:rPr lang="en-US" dirty="0"/>
              <a:t>initial condition</a:t>
            </a:r>
          </a:p>
        </p:txBody>
      </p:sp>
    </p:spTree>
    <p:extLst>
      <p:ext uri="{BB962C8B-B14F-4D97-AF65-F5344CB8AC3E}">
        <p14:creationId xmlns:p14="http://schemas.microsoft.com/office/powerpoint/2010/main" val="3178359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EAB607-B8EC-4F6B-94C5-7384F3D45D29}"/>
              </a:ext>
            </a:extLst>
          </p:cNvPr>
          <p:cNvSpPr>
            <a:spLocks noGrp="1"/>
          </p:cNvSpPr>
          <p:nvPr>
            <p:ph idx="1"/>
          </p:nvPr>
        </p:nvSpPr>
        <p:spPr>
          <a:xfrm>
            <a:off x="158722" y="1669627"/>
            <a:ext cx="3566744" cy="5113423"/>
          </a:xfrm>
        </p:spPr>
        <p:txBody>
          <a:bodyPr>
            <a:normAutofit fontScale="92500" lnSpcReduction="20000"/>
          </a:bodyPr>
          <a:lstStyle/>
          <a:p>
            <a:pPr marL="0" indent="0">
              <a:buNone/>
            </a:pPr>
            <a:r>
              <a:rPr lang="en-US" dirty="0"/>
              <a:t>Then, instead of running just a single forecast, we take many draws from our distribution and run a model many times using slightly different conditions.</a:t>
            </a:r>
          </a:p>
          <a:p>
            <a:pPr marL="0" indent="0">
              <a:buNone/>
            </a:pPr>
            <a:endParaRPr lang="en-US" dirty="0"/>
          </a:p>
          <a:p>
            <a:r>
              <a:rPr lang="en-US" dirty="0"/>
              <a:t>The complete set of forecasts is referred to as the </a:t>
            </a:r>
            <a:r>
              <a:rPr lang="en-US" b="1" dirty="0"/>
              <a:t>ensemble.</a:t>
            </a:r>
            <a:endParaRPr lang="en-US" dirty="0"/>
          </a:p>
          <a:p>
            <a:r>
              <a:rPr lang="en-US" dirty="0"/>
              <a:t>Individual forecasts within it are </a:t>
            </a:r>
            <a:r>
              <a:rPr lang="en-US" b="1" dirty="0"/>
              <a:t>ensemble</a:t>
            </a:r>
            <a:r>
              <a:rPr lang="en-US" dirty="0"/>
              <a:t> </a:t>
            </a:r>
            <a:r>
              <a:rPr lang="en-US" b="1" dirty="0"/>
              <a:t>members.</a:t>
            </a:r>
          </a:p>
          <a:p>
            <a:r>
              <a:rPr lang="en-US" dirty="0"/>
              <a:t>Commonly, each member of the ensemble is </a:t>
            </a:r>
            <a:r>
              <a:rPr lang="en-US" b="1" dirty="0"/>
              <a:t>equally likely</a:t>
            </a:r>
            <a:r>
              <a:rPr lang="en-US" dirty="0"/>
              <a:t> to occur.</a:t>
            </a:r>
          </a:p>
          <a:p>
            <a:r>
              <a:rPr lang="en-US" b="1" dirty="0"/>
              <a:t>This allows us to generate a forecast with uncertainty!</a:t>
            </a:r>
          </a:p>
        </p:txBody>
      </p:sp>
      <p:sp>
        <p:nvSpPr>
          <p:cNvPr id="5" name="Slide Number Placeholder 4">
            <a:extLst>
              <a:ext uri="{FF2B5EF4-FFF2-40B4-BE49-F238E27FC236}">
                <a16:creationId xmlns:a16="http://schemas.microsoft.com/office/drawing/2014/main" id="{801F925B-A227-9C77-087E-F1346E76C726}"/>
              </a:ext>
            </a:extLst>
          </p:cNvPr>
          <p:cNvSpPr>
            <a:spLocks noGrp="1"/>
          </p:cNvSpPr>
          <p:nvPr>
            <p:ph type="sldNum" sz="quarter" idx="12"/>
          </p:nvPr>
        </p:nvSpPr>
        <p:spPr/>
        <p:txBody>
          <a:bodyPr/>
          <a:lstStyle/>
          <a:p>
            <a:fld id="{2A200FE8-A619-F642-9571-C47EDB9D5720}" type="slidenum">
              <a:rPr lang="en-US" smtClean="0"/>
              <a:t>16</a:t>
            </a:fld>
            <a:endParaRPr lang="en-US"/>
          </a:p>
        </p:txBody>
      </p:sp>
      <p:sp>
        <p:nvSpPr>
          <p:cNvPr id="6" name="Rounded Rectangle 5">
            <a:extLst>
              <a:ext uri="{FF2B5EF4-FFF2-40B4-BE49-F238E27FC236}">
                <a16:creationId xmlns:a16="http://schemas.microsoft.com/office/drawing/2014/main" id="{89DC184A-89A7-7F49-0DD7-0B55A7BF08A5}"/>
              </a:ext>
            </a:extLst>
          </p:cNvPr>
          <p:cNvSpPr/>
          <p:nvPr/>
        </p:nvSpPr>
        <p:spPr>
          <a:xfrm>
            <a:off x="6817898" y="661736"/>
            <a:ext cx="2167380" cy="1219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000" dirty="0"/>
              <a:t>Step 1: Generate a forecast with uncertainty</a:t>
            </a:r>
          </a:p>
        </p:txBody>
      </p:sp>
      <p:pic>
        <p:nvPicPr>
          <p:cNvPr id="7" name="Picture 6">
            <a:extLst>
              <a:ext uri="{FF2B5EF4-FFF2-40B4-BE49-F238E27FC236}">
                <a16:creationId xmlns:a16="http://schemas.microsoft.com/office/drawing/2014/main" id="{E9539849-28DB-D3BB-8318-18B0ACDF12EF}"/>
              </a:ext>
            </a:extLst>
          </p:cNvPr>
          <p:cNvPicPr>
            <a:picLocks noChangeAspect="1"/>
          </p:cNvPicPr>
          <p:nvPr/>
        </p:nvPicPr>
        <p:blipFill rotWithShape="1">
          <a:blip r:embed="rId3"/>
          <a:srcRect r="30707" b="32013"/>
          <a:stretch/>
        </p:blipFill>
        <p:spPr>
          <a:xfrm>
            <a:off x="3892135" y="2095202"/>
            <a:ext cx="5093143" cy="2498556"/>
          </a:xfrm>
          <a:prstGeom prst="rect">
            <a:avLst/>
          </a:prstGeom>
        </p:spPr>
      </p:pic>
      <p:cxnSp>
        <p:nvCxnSpPr>
          <p:cNvPr id="11" name="Straight Connector 10">
            <a:extLst>
              <a:ext uri="{FF2B5EF4-FFF2-40B4-BE49-F238E27FC236}">
                <a16:creationId xmlns:a16="http://schemas.microsoft.com/office/drawing/2014/main" id="{31F58657-904C-2780-AD2E-0E5403F2C23C}"/>
              </a:ext>
            </a:extLst>
          </p:cNvPr>
          <p:cNvCxnSpPr/>
          <p:nvPr/>
        </p:nvCxnSpPr>
        <p:spPr>
          <a:xfrm>
            <a:off x="4044148" y="6354576"/>
            <a:ext cx="959371" cy="0"/>
          </a:xfrm>
          <a:prstGeom prst="line">
            <a:avLst/>
          </a:prstGeom>
          <a:ln w="38100">
            <a:solidFill>
              <a:srgbClr val="D2D2D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E12A4DA-94DB-8C57-C59E-38D66BE70761}"/>
              </a:ext>
            </a:extLst>
          </p:cNvPr>
          <p:cNvSpPr/>
          <p:nvPr/>
        </p:nvSpPr>
        <p:spPr>
          <a:xfrm>
            <a:off x="4443624" y="5349681"/>
            <a:ext cx="128376" cy="142489"/>
          </a:xfrm>
          <a:prstGeom prst="ellipse">
            <a:avLst/>
          </a:prstGeom>
          <a:solidFill>
            <a:srgbClr val="FFA500"/>
          </a:solidFill>
          <a:ln>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7F0EC"/>
              </a:solidFill>
            </a:endParaRPr>
          </a:p>
        </p:txBody>
      </p:sp>
      <p:sp>
        <p:nvSpPr>
          <p:cNvPr id="13" name="Rectangle 12">
            <a:extLst>
              <a:ext uri="{FF2B5EF4-FFF2-40B4-BE49-F238E27FC236}">
                <a16:creationId xmlns:a16="http://schemas.microsoft.com/office/drawing/2014/main" id="{33EFA453-D60F-31F8-624E-BADE15A0D76E}"/>
              </a:ext>
            </a:extLst>
          </p:cNvPr>
          <p:cNvSpPr/>
          <p:nvPr/>
        </p:nvSpPr>
        <p:spPr>
          <a:xfrm>
            <a:off x="7017893" y="5117226"/>
            <a:ext cx="449705" cy="449705"/>
          </a:xfrm>
          <a:prstGeom prst="rect">
            <a:avLst/>
          </a:prstGeom>
          <a:solidFill>
            <a:srgbClr val="A6BA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1CC917-9EB4-B452-6103-3EE272492C37}"/>
              </a:ext>
            </a:extLst>
          </p:cNvPr>
          <p:cNvSpPr/>
          <p:nvPr/>
        </p:nvSpPr>
        <p:spPr>
          <a:xfrm>
            <a:off x="7017893" y="6123992"/>
            <a:ext cx="449705" cy="4497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EDA0BEC-734A-F155-9345-74EA2EA83158}"/>
              </a:ext>
            </a:extLst>
          </p:cNvPr>
          <p:cNvSpPr txBox="1"/>
          <p:nvPr/>
        </p:nvSpPr>
        <p:spPr>
          <a:xfrm>
            <a:off x="5261547" y="4404975"/>
            <a:ext cx="713529" cy="369332"/>
          </a:xfrm>
          <a:prstGeom prst="rect">
            <a:avLst/>
          </a:prstGeom>
          <a:solidFill>
            <a:schemeClr val="bg1"/>
          </a:solidFill>
        </p:spPr>
        <p:txBody>
          <a:bodyPr wrap="none" rtlCol="0">
            <a:spAutoFit/>
          </a:bodyPr>
          <a:lstStyle/>
          <a:p>
            <a:r>
              <a:rPr lang="en-US" dirty="0"/>
              <a:t>today</a:t>
            </a:r>
          </a:p>
        </p:txBody>
      </p:sp>
      <p:sp>
        <p:nvSpPr>
          <p:cNvPr id="17" name="TextBox 16">
            <a:extLst>
              <a:ext uri="{FF2B5EF4-FFF2-40B4-BE49-F238E27FC236}">
                <a16:creationId xmlns:a16="http://schemas.microsoft.com/office/drawing/2014/main" id="{64543D31-31ED-D017-78F9-3217B15E916C}"/>
              </a:ext>
            </a:extLst>
          </p:cNvPr>
          <p:cNvSpPr txBox="1"/>
          <p:nvPr/>
        </p:nvSpPr>
        <p:spPr>
          <a:xfrm>
            <a:off x="7017893" y="4424624"/>
            <a:ext cx="1129989" cy="369332"/>
          </a:xfrm>
          <a:prstGeom prst="rect">
            <a:avLst/>
          </a:prstGeom>
          <a:solidFill>
            <a:schemeClr val="bg1"/>
          </a:solidFill>
        </p:spPr>
        <p:txBody>
          <a:bodyPr wrap="none" rtlCol="0">
            <a:spAutoFit/>
          </a:bodyPr>
          <a:lstStyle/>
          <a:p>
            <a:r>
              <a:rPr lang="en-US" dirty="0"/>
              <a:t>tomorrow</a:t>
            </a:r>
          </a:p>
        </p:txBody>
      </p:sp>
      <p:sp>
        <p:nvSpPr>
          <p:cNvPr id="18" name="TextBox 17">
            <a:extLst>
              <a:ext uri="{FF2B5EF4-FFF2-40B4-BE49-F238E27FC236}">
                <a16:creationId xmlns:a16="http://schemas.microsoft.com/office/drawing/2014/main" id="{C4418439-8026-E301-EA03-51FFF80EB0D6}"/>
              </a:ext>
            </a:extLst>
          </p:cNvPr>
          <p:cNvSpPr txBox="1"/>
          <p:nvPr/>
        </p:nvSpPr>
        <p:spPr>
          <a:xfrm>
            <a:off x="5162598" y="5236259"/>
            <a:ext cx="1297406" cy="369332"/>
          </a:xfrm>
          <a:prstGeom prst="rect">
            <a:avLst/>
          </a:prstGeom>
          <a:noFill/>
        </p:spPr>
        <p:txBody>
          <a:bodyPr wrap="none" rtlCol="0">
            <a:spAutoFit/>
          </a:bodyPr>
          <a:lstStyle/>
          <a:p>
            <a:r>
              <a:rPr lang="en-US" dirty="0"/>
              <a:t>observation</a:t>
            </a:r>
          </a:p>
        </p:txBody>
      </p:sp>
      <p:sp>
        <p:nvSpPr>
          <p:cNvPr id="19" name="TextBox 18">
            <a:extLst>
              <a:ext uri="{FF2B5EF4-FFF2-40B4-BE49-F238E27FC236}">
                <a16:creationId xmlns:a16="http://schemas.microsoft.com/office/drawing/2014/main" id="{1E324716-8014-22A4-6411-A69466F87A9A}"/>
              </a:ext>
            </a:extLst>
          </p:cNvPr>
          <p:cNvSpPr txBox="1"/>
          <p:nvPr/>
        </p:nvSpPr>
        <p:spPr>
          <a:xfrm>
            <a:off x="5162598" y="6005023"/>
            <a:ext cx="1154483" cy="646331"/>
          </a:xfrm>
          <a:prstGeom prst="rect">
            <a:avLst/>
          </a:prstGeom>
          <a:noFill/>
        </p:spPr>
        <p:txBody>
          <a:bodyPr wrap="none" rtlCol="0">
            <a:spAutoFit/>
          </a:bodyPr>
          <a:lstStyle/>
          <a:p>
            <a:r>
              <a:rPr lang="en-US" dirty="0"/>
              <a:t>ensemble </a:t>
            </a:r>
          </a:p>
          <a:p>
            <a:r>
              <a:rPr lang="en-US" dirty="0"/>
              <a:t>members</a:t>
            </a:r>
          </a:p>
        </p:txBody>
      </p:sp>
      <p:sp>
        <p:nvSpPr>
          <p:cNvPr id="20" name="TextBox 19">
            <a:extLst>
              <a:ext uri="{FF2B5EF4-FFF2-40B4-BE49-F238E27FC236}">
                <a16:creationId xmlns:a16="http://schemas.microsoft.com/office/drawing/2014/main" id="{C06D68F8-0AEC-3603-2424-FB543E6DB34B}"/>
              </a:ext>
            </a:extLst>
          </p:cNvPr>
          <p:cNvSpPr txBox="1"/>
          <p:nvPr/>
        </p:nvSpPr>
        <p:spPr>
          <a:xfrm>
            <a:off x="7582887" y="5011786"/>
            <a:ext cx="1561113" cy="646331"/>
          </a:xfrm>
          <a:prstGeom prst="rect">
            <a:avLst/>
          </a:prstGeom>
          <a:noFill/>
        </p:spPr>
        <p:txBody>
          <a:bodyPr wrap="square" rtlCol="0">
            <a:spAutoFit/>
          </a:bodyPr>
          <a:lstStyle/>
          <a:p>
            <a:r>
              <a:rPr lang="en-US" dirty="0"/>
              <a:t>initial condition</a:t>
            </a:r>
          </a:p>
        </p:txBody>
      </p:sp>
      <p:sp>
        <p:nvSpPr>
          <p:cNvPr id="21" name="TextBox 20">
            <a:extLst>
              <a:ext uri="{FF2B5EF4-FFF2-40B4-BE49-F238E27FC236}">
                <a16:creationId xmlns:a16="http://schemas.microsoft.com/office/drawing/2014/main" id="{B7FA6469-63FB-916A-0F93-47E9279A6605}"/>
              </a:ext>
            </a:extLst>
          </p:cNvPr>
          <p:cNvSpPr txBox="1"/>
          <p:nvPr/>
        </p:nvSpPr>
        <p:spPr>
          <a:xfrm>
            <a:off x="7582887" y="6166630"/>
            <a:ext cx="935321" cy="369332"/>
          </a:xfrm>
          <a:prstGeom prst="rect">
            <a:avLst/>
          </a:prstGeom>
          <a:noFill/>
        </p:spPr>
        <p:txBody>
          <a:bodyPr wrap="none" rtlCol="0">
            <a:spAutoFit/>
          </a:bodyPr>
          <a:lstStyle/>
          <a:p>
            <a:r>
              <a:rPr lang="en-US" dirty="0"/>
              <a:t>forecast</a:t>
            </a:r>
          </a:p>
        </p:txBody>
      </p:sp>
      <p:sp>
        <p:nvSpPr>
          <p:cNvPr id="23" name="Title 22">
            <a:extLst>
              <a:ext uri="{FF2B5EF4-FFF2-40B4-BE49-F238E27FC236}">
                <a16:creationId xmlns:a16="http://schemas.microsoft.com/office/drawing/2014/main" id="{3EBDC3C9-009D-1FF2-743B-D15FEAA57D88}"/>
              </a:ext>
            </a:extLst>
          </p:cNvPr>
          <p:cNvSpPr>
            <a:spLocks noGrp="1"/>
          </p:cNvSpPr>
          <p:nvPr>
            <p:ph type="title"/>
          </p:nvPr>
        </p:nvSpPr>
        <p:spPr/>
        <p:txBody>
          <a:bodyPr/>
          <a:lstStyle/>
          <a:p>
            <a:r>
              <a:rPr lang="en-US" dirty="0"/>
              <a:t>Generate a forecast</a:t>
            </a:r>
          </a:p>
        </p:txBody>
      </p:sp>
    </p:spTree>
    <p:extLst>
      <p:ext uri="{BB962C8B-B14F-4D97-AF65-F5344CB8AC3E}">
        <p14:creationId xmlns:p14="http://schemas.microsoft.com/office/powerpoint/2010/main" val="714209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9E8E3-2F2B-48BF-B78B-1195182172D3}"/>
              </a:ext>
            </a:extLst>
          </p:cNvPr>
          <p:cNvSpPr>
            <a:spLocks noGrp="1"/>
          </p:cNvSpPr>
          <p:nvPr>
            <p:ph type="title"/>
          </p:nvPr>
        </p:nvSpPr>
        <p:spPr/>
        <p:txBody>
          <a:bodyPr>
            <a:normAutofit/>
          </a:bodyPr>
          <a:lstStyle/>
          <a:p>
            <a:r>
              <a:rPr lang="en-US" dirty="0"/>
              <a:t>Updating initial conditions</a:t>
            </a:r>
          </a:p>
        </p:txBody>
      </p:sp>
      <p:sp>
        <p:nvSpPr>
          <p:cNvPr id="3" name="Content Placeholder 2">
            <a:extLst>
              <a:ext uri="{FF2B5EF4-FFF2-40B4-BE49-F238E27FC236}">
                <a16:creationId xmlns:a16="http://schemas.microsoft.com/office/drawing/2014/main" id="{A0CD18E3-546D-445F-9B66-1544F3C8D313}"/>
              </a:ext>
            </a:extLst>
          </p:cNvPr>
          <p:cNvSpPr>
            <a:spLocks noGrp="1"/>
          </p:cNvSpPr>
          <p:nvPr>
            <p:ph idx="1"/>
          </p:nvPr>
        </p:nvSpPr>
        <p:spPr>
          <a:xfrm>
            <a:off x="278297" y="1808745"/>
            <a:ext cx="3475852" cy="4727209"/>
          </a:xfrm>
        </p:spPr>
        <p:txBody>
          <a:bodyPr>
            <a:normAutofit/>
          </a:bodyPr>
          <a:lstStyle/>
          <a:p>
            <a:r>
              <a:rPr lang="en-US" dirty="0"/>
              <a:t>New data are used to update the </a:t>
            </a:r>
            <a:r>
              <a:rPr lang="en-US" b="1" dirty="0"/>
              <a:t>initial condition</a:t>
            </a:r>
          </a:p>
          <a:p>
            <a:r>
              <a:rPr lang="en-US" dirty="0"/>
              <a:t>This updating can be done using a technique called an </a:t>
            </a:r>
            <a:r>
              <a:rPr lang="en-US" b="1" dirty="0"/>
              <a:t>ensemble Kalman filter</a:t>
            </a:r>
            <a:r>
              <a:rPr lang="en-US" dirty="0"/>
              <a:t>, which accounts for uncertainty in both model predictions and new observations</a:t>
            </a:r>
          </a:p>
        </p:txBody>
      </p:sp>
      <p:sp>
        <p:nvSpPr>
          <p:cNvPr id="26" name="Rounded Rectangle 25">
            <a:extLst>
              <a:ext uri="{FF2B5EF4-FFF2-40B4-BE49-F238E27FC236}">
                <a16:creationId xmlns:a16="http://schemas.microsoft.com/office/drawing/2014/main" id="{C291C927-C06A-FA1E-C554-8DC23779F7BF}"/>
              </a:ext>
            </a:extLst>
          </p:cNvPr>
          <p:cNvSpPr/>
          <p:nvPr/>
        </p:nvSpPr>
        <p:spPr>
          <a:xfrm>
            <a:off x="6792984" y="607317"/>
            <a:ext cx="2167380" cy="1219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000" dirty="0"/>
              <a:t>Step 2: Update the forecast using data</a:t>
            </a:r>
          </a:p>
        </p:txBody>
      </p:sp>
      <p:cxnSp>
        <p:nvCxnSpPr>
          <p:cNvPr id="27" name="Straight Connector 26">
            <a:extLst>
              <a:ext uri="{FF2B5EF4-FFF2-40B4-BE49-F238E27FC236}">
                <a16:creationId xmlns:a16="http://schemas.microsoft.com/office/drawing/2014/main" id="{F54710D1-A91A-6E7D-B1F0-D98DF90C4660}"/>
              </a:ext>
            </a:extLst>
          </p:cNvPr>
          <p:cNvCxnSpPr/>
          <p:nvPr/>
        </p:nvCxnSpPr>
        <p:spPr>
          <a:xfrm>
            <a:off x="4044148" y="6354576"/>
            <a:ext cx="959371" cy="0"/>
          </a:xfrm>
          <a:prstGeom prst="line">
            <a:avLst/>
          </a:prstGeom>
          <a:ln w="38100">
            <a:solidFill>
              <a:srgbClr val="D2D2D2"/>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E900695-A812-169D-0436-C67CF5FECA71}"/>
              </a:ext>
            </a:extLst>
          </p:cNvPr>
          <p:cNvSpPr/>
          <p:nvPr/>
        </p:nvSpPr>
        <p:spPr>
          <a:xfrm>
            <a:off x="4443624" y="5349681"/>
            <a:ext cx="128376" cy="142489"/>
          </a:xfrm>
          <a:prstGeom prst="ellipse">
            <a:avLst/>
          </a:prstGeom>
          <a:solidFill>
            <a:srgbClr val="FFA500"/>
          </a:solidFill>
          <a:ln>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7F0EC"/>
              </a:solidFill>
            </a:endParaRPr>
          </a:p>
        </p:txBody>
      </p:sp>
      <p:sp>
        <p:nvSpPr>
          <p:cNvPr id="33" name="Rectangle 32">
            <a:extLst>
              <a:ext uri="{FF2B5EF4-FFF2-40B4-BE49-F238E27FC236}">
                <a16:creationId xmlns:a16="http://schemas.microsoft.com/office/drawing/2014/main" id="{3C2C4E24-1DBC-F57B-571A-F6582C181FAF}"/>
              </a:ext>
            </a:extLst>
          </p:cNvPr>
          <p:cNvSpPr/>
          <p:nvPr/>
        </p:nvSpPr>
        <p:spPr>
          <a:xfrm>
            <a:off x="7017893" y="5117226"/>
            <a:ext cx="449705" cy="449705"/>
          </a:xfrm>
          <a:prstGeom prst="rect">
            <a:avLst/>
          </a:prstGeom>
          <a:solidFill>
            <a:srgbClr val="A6BA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8DEBC25-CF47-D763-5C2F-4F4008703CAD}"/>
              </a:ext>
            </a:extLst>
          </p:cNvPr>
          <p:cNvSpPr/>
          <p:nvPr/>
        </p:nvSpPr>
        <p:spPr>
          <a:xfrm>
            <a:off x="7017893" y="6123992"/>
            <a:ext cx="449705" cy="4497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5B3C5E8C-DA13-B735-AB14-F04785BBD63A}"/>
              </a:ext>
            </a:extLst>
          </p:cNvPr>
          <p:cNvSpPr txBox="1"/>
          <p:nvPr/>
        </p:nvSpPr>
        <p:spPr>
          <a:xfrm>
            <a:off x="5162598" y="5236259"/>
            <a:ext cx="1297406" cy="369332"/>
          </a:xfrm>
          <a:prstGeom prst="rect">
            <a:avLst/>
          </a:prstGeom>
          <a:noFill/>
        </p:spPr>
        <p:txBody>
          <a:bodyPr wrap="none" rtlCol="0">
            <a:spAutoFit/>
          </a:bodyPr>
          <a:lstStyle/>
          <a:p>
            <a:r>
              <a:rPr lang="en-US" dirty="0"/>
              <a:t>observation</a:t>
            </a:r>
          </a:p>
        </p:txBody>
      </p:sp>
      <p:sp>
        <p:nvSpPr>
          <p:cNvPr id="38" name="TextBox 37">
            <a:extLst>
              <a:ext uri="{FF2B5EF4-FFF2-40B4-BE49-F238E27FC236}">
                <a16:creationId xmlns:a16="http://schemas.microsoft.com/office/drawing/2014/main" id="{8ACC1229-775E-8B82-EB8F-F722D707C367}"/>
              </a:ext>
            </a:extLst>
          </p:cNvPr>
          <p:cNvSpPr txBox="1"/>
          <p:nvPr/>
        </p:nvSpPr>
        <p:spPr>
          <a:xfrm>
            <a:off x="5162598" y="6005023"/>
            <a:ext cx="1154483" cy="646331"/>
          </a:xfrm>
          <a:prstGeom prst="rect">
            <a:avLst/>
          </a:prstGeom>
          <a:noFill/>
        </p:spPr>
        <p:txBody>
          <a:bodyPr wrap="none" rtlCol="0">
            <a:spAutoFit/>
          </a:bodyPr>
          <a:lstStyle/>
          <a:p>
            <a:r>
              <a:rPr lang="en-US" dirty="0"/>
              <a:t>ensemble </a:t>
            </a:r>
          </a:p>
          <a:p>
            <a:r>
              <a:rPr lang="en-US" dirty="0"/>
              <a:t>members</a:t>
            </a:r>
          </a:p>
        </p:txBody>
      </p:sp>
      <p:sp>
        <p:nvSpPr>
          <p:cNvPr id="40" name="TextBox 39">
            <a:extLst>
              <a:ext uri="{FF2B5EF4-FFF2-40B4-BE49-F238E27FC236}">
                <a16:creationId xmlns:a16="http://schemas.microsoft.com/office/drawing/2014/main" id="{D9D991D1-E3D6-34AB-FBBA-BBF3D38BD936}"/>
              </a:ext>
            </a:extLst>
          </p:cNvPr>
          <p:cNvSpPr txBox="1"/>
          <p:nvPr/>
        </p:nvSpPr>
        <p:spPr>
          <a:xfrm>
            <a:off x="7582887" y="6166630"/>
            <a:ext cx="935321" cy="369332"/>
          </a:xfrm>
          <a:prstGeom prst="rect">
            <a:avLst/>
          </a:prstGeom>
          <a:noFill/>
        </p:spPr>
        <p:txBody>
          <a:bodyPr wrap="none" rtlCol="0">
            <a:spAutoFit/>
          </a:bodyPr>
          <a:lstStyle/>
          <a:p>
            <a:r>
              <a:rPr lang="en-US" dirty="0"/>
              <a:t>forecast</a:t>
            </a:r>
          </a:p>
        </p:txBody>
      </p:sp>
      <p:pic>
        <p:nvPicPr>
          <p:cNvPr id="44" name="Picture 43">
            <a:extLst>
              <a:ext uri="{FF2B5EF4-FFF2-40B4-BE49-F238E27FC236}">
                <a16:creationId xmlns:a16="http://schemas.microsoft.com/office/drawing/2014/main" id="{78D70267-D89D-1F2B-1FAA-44BD7F64502B}"/>
              </a:ext>
            </a:extLst>
          </p:cNvPr>
          <p:cNvPicPr>
            <a:picLocks noChangeAspect="1"/>
          </p:cNvPicPr>
          <p:nvPr/>
        </p:nvPicPr>
        <p:blipFill rotWithShape="1">
          <a:blip r:embed="rId3"/>
          <a:srcRect r="33441" b="31541"/>
          <a:stretch/>
        </p:blipFill>
        <p:spPr>
          <a:xfrm>
            <a:off x="3754148" y="1969638"/>
            <a:ext cx="5111555" cy="2620003"/>
          </a:xfrm>
          <a:prstGeom prst="rect">
            <a:avLst/>
          </a:prstGeom>
        </p:spPr>
      </p:pic>
      <p:sp>
        <p:nvSpPr>
          <p:cNvPr id="42" name="TextBox 41">
            <a:extLst>
              <a:ext uri="{FF2B5EF4-FFF2-40B4-BE49-F238E27FC236}">
                <a16:creationId xmlns:a16="http://schemas.microsoft.com/office/drawing/2014/main" id="{B31F6D19-953E-8C90-39B7-7FC18C7A8E05}"/>
              </a:ext>
            </a:extLst>
          </p:cNvPr>
          <p:cNvSpPr txBox="1"/>
          <p:nvPr/>
        </p:nvSpPr>
        <p:spPr>
          <a:xfrm>
            <a:off x="5124587" y="4404975"/>
            <a:ext cx="1087862" cy="369332"/>
          </a:xfrm>
          <a:prstGeom prst="rect">
            <a:avLst/>
          </a:prstGeom>
          <a:solidFill>
            <a:schemeClr val="bg1"/>
          </a:solidFill>
        </p:spPr>
        <p:txBody>
          <a:bodyPr wrap="none" rtlCol="0">
            <a:spAutoFit/>
          </a:bodyPr>
          <a:lstStyle/>
          <a:p>
            <a:r>
              <a:rPr lang="en-US" dirty="0"/>
              <a:t>yesterday</a:t>
            </a:r>
          </a:p>
        </p:txBody>
      </p:sp>
      <p:sp>
        <p:nvSpPr>
          <p:cNvPr id="43" name="TextBox 42">
            <a:extLst>
              <a:ext uri="{FF2B5EF4-FFF2-40B4-BE49-F238E27FC236}">
                <a16:creationId xmlns:a16="http://schemas.microsoft.com/office/drawing/2014/main" id="{9CCADB9B-69FF-87B3-D7FD-4B9880785C95}"/>
              </a:ext>
            </a:extLst>
          </p:cNvPr>
          <p:cNvSpPr txBox="1"/>
          <p:nvPr/>
        </p:nvSpPr>
        <p:spPr>
          <a:xfrm>
            <a:off x="7285580" y="4404975"/>
            <a:ext cx="713529" cy="369332"/>
          </a:xfrm>
          <a:prstGeom prst="rect">
            <a:avLst/>
          </a:prstGeom>
          <a:solidFill>
            <a:schemeClr val="bg1"/>
          </a:solidFill>
        </p:spPr>
        <p:txBody>
          <a:bodyPr wrap="none" rtlCol="0">
            <a:spAutoFit/>
          </a:bodyPr>
          <a:lstStyle/>
          <a:p>
            <a:r>
              <a:rPr lang="en-US" dirty="0"/>
              <a:t>today</a:t>
            </a:r>
          </a:p>
        </p:txBody>
      </p:sp>
      <p:sp>
        <p:nvSpPr>
          <p:cNvPr id="45" name="TextBox 44">
            <a:extLst>
              <a:ext uri="{FF2B5EF4-FFF2-40B4-BE49-F238E27FC236}">
                <a16:creationId xmlns:a16="http://schemas.microsoft.com/office/drawing/2014/main" id="{64141F5B-4D78-0154-C313-37756E972091}"/>
              </a:ext>
            </a:extLst>
          </p:cNvPr>
          <p:cNvSpPr txBox="1"/>
          <p:nvPr/>
        </p:nvSpPr>
        <p:spPr>
          <a:xfrm>
            <a:off x="7582887" y="5011786"/>
            <a:ext cx="1561113" cy="646331"/>
          </a:xfrm>
          <a:prstGeom prst="rect">
            <a:avLst/>
          </a:prstGeom>
          <a:noFill/>
        </p:spPr>
        <p:txBody>
          <a:bodyPr wrap="square" rtlCol="0">
            <a:spAutoFit/>
          </a:bodyPr>
          <a:lstStyle/>
          <a:p>
            <a:r>
              <a:rPr lang="en-US" dirty="0"/>
              <a:t>initial condition</a:t>
            </a:r>
          </a:p>
        </p:txBody>
      </p:sp>
    </p:spTree>
    <p:extLst>
      <p:ext uri="{BB962C8B-B14F-4D97-AF65-F5344CB8AC3E}">
        <p14:creationId xmlns:p14="http://schemas.microsoft.com/office/powerpoint/2010/main" val="2259165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7C04A-D2EE-5187-7E67-D5D742907D9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CC60FDA-2E04-F07B-2A3F-57A51186ACC6}"/>
              </a:ext>
            </a:extLst>
          </p:cNvPr>
          <p:cNvPicPr>
            <a:picLocks noChangeAspect="1"/>
          </p:cNvPicPr>
          <p:nvPr/>
        </p:nvPicPr>
        <p:blipFill rotWithShape="1">
          <a:blip r:embed="rId3"/>
          <a:srcRect r="31976" b="29405"/>
          <a:stretch/>
        </p:blipFill>
        <p:spPr>
          <a:xfrm>
            <a:off x="1424198" y="2436660"/>
            <a:ext cx="5937793" cy="3070910"/>
          </a:xfrm>
          <a:prstGeom prst="rect">
            <a:avLst/>
          </a:prstGeom>
        </p:spPr>
      </p:pic>
      <p:sp>
        <p:nvSpPr>
          <p:cNvPr id="2" name="Title 1">
            <a:extLst>
              <a:ext uri="{FF2B5EF4-FFF2-40B4-BE49-F238E27FC236}">
                <a16:creationId xmlns:a16="http://schemas.microsoft.com/office/drawing/2014/main" id="{DCE69868-D8EC-42B1-0809-CFC669C14503}"/>
              </a:ext>
            </a:extLst>
          </p:cNvPr>
          <p:cNvSpPr>
            <a:spLocks noGrp="1"/>
          </p:cNvSpPr>
          <p:nvPr>
            <p:ph type="title"/>
          </p:nvPr>
        </p:nvSpPr>
        <p:spPr/>
        <p:txBody>
          <a:bodyPr>
            <a:normAutofit/>
          </a:bodyPr>
          <a:lstStyle/>
          <a:p>
            <a:r>
              <a:rPr lang="en-US" dirty="0"/>
              <a:t>Generate a new forecast</a:t>
            </a:r>
          </a:p>
        </p:txBody>
      </p:sp>
      <p:sp>
        <p:nvSpPr>
          <p:cNvPr id="3" name="Content Placeholder 2">
            <a:extLst>
              <a:ext uri="{FF2B5EF4-FFF2-40B4-BE49-F238E27FC236}">
                <a16:creationId xmlns:a16="http://schemas.microsoft.com/office/drawing/2014/main" id="{E9D3A1F2-E5AE-1083-816E-B354F3E7E9F2}"/>
              </a:ext>
            </a:extLst>
          </p:cNvPr>
          <p:cNvSpPr>
            <a:spLocks noGrp="1"/>
          </p:cNvSpPr>
          <p:nvPr>
            <p:ph idx="1"/>
          </p:nvPr>
        </p:nvSpPr>
        <p:spPr>
          <a:xfrm>
            <a:off x="278296" y="1913676"/>
            <a:ext cx="8229599" cy="482546"/>
          </a:xfrm>
        </p:spPr>
        <p:txBody>
          <a:bodyPr>
            <a:normAutofit/>
          </a:bodyPr>
          <a:lstStyle/>
          <a:p>
            <a:r>
              <a:rPr lang="en-US" dirty="0"/>
              <a:t>A new forecast is generated using the updated initial condition</a:t>
            </a:r>
          </a:p>
        </p:txBody>
      </p:sp>
      <p:cxnSp>
        <p:nvCxnSpPr>
          <p:cNvPr id="27" name="Straight Connector 26">
            <a:extLst>
              <a:ext uri="{FF2B5EF4-FFF2-40B4-BE49-F238E27FC236}">
                <a16:creationId xmlns:a16="http://schemas.microsoft.com/office/drawing/2014/main" id="{CCE9AAF3-45B9-2A9C-79E9-0F913B5B1909}"/>
              </a:ext>
            </a:extLst>
          </p:cNvPr>
          <p:cNvCxnSpPr/>
          <p:nvPr/>
        </p:nvCxnSpPr>
        <p:spPr>
          <a:xfrm>
            <a:off x="1543987" y="6586994"/>
            <a:ext cx="959371" cy="0"/>
          </a:xfrm>
          <a:prstGeom prst="line">
            <a:avLst/>
          </a:prstGeom>
          <a:ln w="38100">
            <a:solidFill>
              <a:srgbClr val="D2D2D2"/>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8214D17-C189-AF25-0BB4-8345B60A7D6C}"/>
              </a:ext>
            </a:extLst>
          </p:cNvPr>
          <p:cNvSpPr/>
          <p:nvPr/>
        </p:nvSpPr>
        <p:spPr>
          <a:xfrm>
            <a:off x="2027899" y="6103664"/>
            <a:ext cx="128376" cy="142489"/>
          </a:xfrm>
          <a:prstGeom prst="ellipse">
            <a:avLst/>
          </a:prstGeom>
          <a:solidFill>
            <a:srgbClr val="FFA500"/>
          </a:solidFill>
          <a:ln>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7F0EC"/>
              </a:solidFill>
            </a:endParaRPr>
          </a:p>
        </p:txBody>
      </p:sp>
      <p:sp>
        <p:nvSpPr>
          <p:cNvPr id="33" name="Rectangle 32">
            <a:extLst>
              <a:ext uri="{FF2B5EF4-FFF2-40B4-BE49-F238E27FC236}">
                <a16:creationId xmlns:a16="http://schemas.microsoft.com/office/drawing/2014/main" id="{9054758B-0268-3373-7434-E84090809A41}"/>
              </a:ext>
            </a:extLst>
          </p:cNvPr>
          <p:cNvSpPr/>
          <p:nvPr/>
        </p:nvSpPr>
        <p:spPr>
          <a:xfrm>
            <a:off x="5133930" y="5859146"/>
            <a:ext cx="449705" cy="449705"/>
          </a:xfrm>
          <a:prstGeom prst="rect">
            <a:avLst/>
          </a:prstGeom>
          <a:solidFill>
            <a:srgbClr val="A6BA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656FF77-6F4A-87AB-4221-5DF872BE019E}"/>
              </a:ext>
            </a:extLst>
          </p:cNvPr>
          <p:cNvSpPr/>
          <p:nvPr/>
        </p:nvSpPr>
        <p:spPr>
          <a:xfrm>
            <a:off x="5133930" y="6308417"/>
            <a:ext cx="449705" cy="4497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3E1A9698-56B8-6B75-428A-78A4F3320820}"/>
              </a:ext>
            </a:extLst>
          </p:cNvPr>
          <p:cNvSpPr txBox="1"/>
          <p:nvPr/>
        </p:nvSpPr>
        <p:spPr>
          <a:xfrm>
            <a:off x="2754443" y="5969499"/>
            <a:ext cx="1297406" cy="369332"/>
          </a:xfrm>
          <a:prstGeom prst="rect">
            <a:avLst/>
          </a:prstGeom>
          <a:noFill/>
        </p:spPr>
        <p:txBody>
          <a:bodyPr wrap="none" rtlCol="0">
            <a:spAutoFit/>
          </a:bodyPr>
          <a:lstStyle/>
          <a:p>
            <a:r>
              <a:rPr lang="en-US" dirty="0"/>
              <a:t>observation</a:t>
            </a:r>
          </a:p>
        </p:txBody>
      </p:sp>
      <p:sp>
        <p:nvSpPr>
          <p:cNvPr id="38" name="TextBox 37">
            <a:extLst>
              <a:ext uri="{FF2B5EF4-FFF2-40B4-BE49-F238E27FC236}">
                <a16:creationId xmlns:a16="http://schemas.microsoft.com/office/drawing/2014/main" id="{E1DCF239-1E66-C205-8BA3-CC3DE8091438}"/>
              </a:ext>
            </a:extLst>
          </p:cNvPr>
          <p:cNvSpPr txBox="1"/>
          <p:nvPr/>
        </p:nvSpPr>
        <p:spPr>
          <a:xfrm>
            <a:off x="2710946" y="6402328"/>
            <a:ext cx="2331008" cy="369332"/>
          </a:xfrm>
          <a:prstGeom prst="rect">
            <a:avLst/>
          </a:prstGeom>
          <a:noFill/>
        </p:spPr>
        <p:txBody>
          <a:bodyPr wrap="square" rtlCol="0">
            <a:spAutoFit/>
          </a:bodyPr>
          <a:lstStyle/>
          <a:p>
            <a:r>
              <a:rPr lang="en-US" dirty="0"/>
              <a:t>ensemble members</a:t>
            </a:r>
          </a:p>
        </p:txBody>
      </p:sp>
      <p:sp>
        <p:nvSpPr>
          <p:cNvPr id="39" name="TextBox 38">
            <a:extLst>
              <a:ext uri="{FF2B5EF4-FFF2-40B4-BE49-F238E27FC236}">
                <a16:creationId xmlns:a16="http://schemas.microsoft.com/office/drawing/2014/main" id="{27F2D965-C5B9-8839-885B-8223D761403F}"/>
              </a:ext>
            </a:extLst>
          </p:cNvPr>
          <p:cNvSpPr txBox="1"/>
          <p:nvPr/>
        </p:nvSpPr>
        <p:spPr>
          <a:xfrm>
            <a:off x="5712782" y="5889018"/>
            <a:ext cx="1991728" cy="369332"/>
          </a:xfrm>
          <a:prstGeom prst="rect">
            <a:avLst/>
          </a:prstGeom>
          <a:noFill/>
        </p:spPr>
        <p:txBody>
          <a:bodyPr wrap="square" rtlCol="0">
            <a:spAutoFit/>
          </a:bodyPr>
          <a:lstStyle/>
          <a:p>
            <a:r>
              <a:rPr lang="en-US" dirty="0"/>
              <a:t>initial condition</a:t>
            </a:r>
          </a:p>
        </p:txBody>
      </p:sp>
      <p:sp>
        <p:nvSpPr>
          <p:cNvPr id="40" name="TextBox 39">
            <a:extLst>
              <a:ext uri="{FF2B5EF4-FFF2-40B4-BE49-F238E27FC236}">
                <a16:creationId xmlns:a16="http://schemas.microsoft.com/office/drawing/2014/main" id="{A4493B26-5C59-3CF3-136D-3B281BCC87B1}"/>
              </a:ext>
            </a:extLst>
          </p:cNvPr>
          <p:cNvSpPr txBox="1"/>
          <p:nvPr/>
        </p:nvSpPr>
        <p:spPr>
          <a:xfrm>
            <a:off x="5698924" y="6351055"/>
            <a:ext cx="935321" cy="369332"/>
          </a:xfrm>
          <a:prstGeom prst="rect">
            <a:avLst/>
          </a:prstGeom>
          <a:noFill/>
        </p:spPr>
        <p:txBody>
          <a:bodyPr wrap="none" rtlCol="0">
            <a:spAutoFit/>
          </a:bodyPr>
          <a:lstStyle/>
          <a:p>
            <a:r>
              <a:rPr lang="en-US" dirty="0"/>
              <a:t>forecast</a:t>
            </a:r>
          </a:p>
        </p:txBody>
      </p:sp>
      <p:sp>
        <p:nvSpPr>
          <p:cNvPr id="42" name="TextBox 41">
            <a:extLst>
              <a:ext uri="{FF2B5EF4-FFF2-40B4-BE49-F238E27FC236}">
                <a16:creationId xmlns:a16="http://schemas.microsoft.com/office/drawing/2014/main" id="{1DB6988B-2D7E-C511-6B80-6AF739C4DED7}"/>
              </a:ext>
            </a:extLst>
          </p:cNvPr>
          <p:cNvSpPr txBox="1"/>
          <p:nvPr/>
        </p:nvSpPr>
        <p:spPr>
          <a:xfrm>
            <a:off x="2646723" y="5178676"/>
            <a:ext cx="1087862" cy="369332"/>
          </a:xfrm>
          <a:prstGeom prst="rect">
            <a:avLst/>
          </a:prstGeom>
          <a:solidFill>
            <a:schemeClr val="bg1"/>
          </a:solidFill>
        </p:spPr>
        <p:txBody>
          <a:bodyPr wrap="none" rtlCol="0">
            <a:spAutoFit/>
          </a:bodyPr>
          <a:lstStyle/>
          <a:p>
            <a:r>
              <a:rPr lang="en-US" dirty="0"/>
              <a:t>yesterday</a:t>
            </a:r>
          </a:p>
        </p:txBody>
      </p:sp>
      <p:sp>
        <p:nvSpPr>
          <p:cNvPr id="43" name="TextBox 42">
            <a:extLst>
              <a:ext uri="{FF2B5EF4-FFF2-40B4-BE49-F238E27FC236}">
                <a16:creationId xmlns:a16="http://schemas.microsoft.com/office/drawing/2014/main" id="{D4C1B264-30BA-1EF7-6B59-AF9C4D7260A4}"/>
              </a:ext>
            </a:extLst>
          </p:cNvPr>
          <p:cNvSpPr txBox="1"/>
          <p:nvPr/>
        </p:nvSpPr>
        <p:spPr>
          <a:xfrm>
            <a:off x="4329762" y="5180323"/>
            <a:ext cx="713529" cy="369332"/>
          </a:xfrm>
          <a:prstGeom prst="rect">
            <a:avLst/>
          </a:prstGeom>
          <a:solidFill>
            <a:schemeClr val="bg1"/>
          </a:solidFill>
        </p:spPr>
        <p:txBody>
          <a:bodyPr wrap="none" rtlCol="0">
            <a:spAutoFit/>
          </a:bodyPr>
          <a:lstStyle/>
          <a:p>
            <a:r>
              <a:rPr lang="en-US" dirty="0"/>
              <a:t>today</a:t>
            </a:r>
          </a:p>
        </p:txBody>
      </p:sp>
      <p:sp>
        <p:nvSpPr>
          <p:cNvPr id="4" name="Rounded Rectangle 3">
            <a:extLst>
              <a:ext uri="{FF2B5EF4-FFF2-40B4-BE49-F238E27FC236}">
                <a16:creationId xmlns:a16="http://schemas.microsoft.com/office/drawing/2014/main" id="{3FF390D7-70D1-CC61-1809-FC9AA0F48A7E}"/>
              </a:ext>
            </a:extLst>
          </p:cNvPr>
          <p:cNvSpPr/>
          <p:nvPr/>
        </p:nvSpPr>
        <p:spPr>
          <a:xfrm>
            <a:off x="6759548" y="610140"/>
            <a:ext cx="2167380" cy="1219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000" dirty="0"/>
              <a:t>Step 3: Generate a new forecast</a:t>
            </a:r>
          </a:p>
        </p:txBody>
      </p:sp>
      <p:sp>
        <p:nvSpPr>
          <p:cNvPr id="7" name="TextBox 6">
            <a:extLst>
              <a:ext uri="{FF2B5EF4-FFF2-40B4-BE49-F238E27FC236}">
                <a16:creationId xmlns:a16="http://schemas.microsoft.com/office/drawing/2014/main" id="{84077386-1692-886E-3FE0-1820F326C33C}"/>
              </a:ext>
            </a:extLst>
          </p:cNvPr>
          <p:cNvSpPr txBox="1"/>
          <p:nvPr/>
        </p:nvSpPr>
        <p:spPr>
          <a:xfrm>
            <a:off x="5728788" y="5178676"/>
            <a:ext cx="1129989" cy="369332"/>
          </a:xfrm>
          <a:prstGeom prst="rect">
            <a:avLst/>
          </a:prstGeom>
          <a:solidFill>
            <a:schemeClr val="bg1"/>
          </a:solidFill>
        </p:spPr>
        <p:txBody>
          <a:bodyPr wrap="none" rtlCol="0">
            <a:spAutoFit/>
          </a:bodyPr>
          <a:lstStyle/>
          <a:p>
            <a:r>
              <a:rPr lang="en-US" dirty="0"/>
              <a:t>tomorrow</a:t>
            </a:r>
          </a:p>
        </p:txBody>
      </p:sp>
    </p:spTree>
    <p:extLst>
      <p:ext uri="{BB962C8B-B14F-4D97-AF65-F5344CB8AC3E}">
        <p14:creationId xmlns:p14="http://schemas.microsoft.com/office/powerpoint/2010/main" val="3467912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29A62-300C-4FC6-A887-76999DAF6583}"/>
              </a:ext>
            </a:extLst>
          </p:cNvPr>
          <p:cNvSpPr>
            <a:spLocks noGrp="1"/>
          </p:cNvSpPr>
          <p:nvPr>
            <p:ph type="title"/>
          </p:nvPr>
        </p:nvSpPr>
        <p:spPr>
          <a:xfrm>
            <a:off x="457200" y="533400"/>
            <a:ext cx="8062909" cy="990600"/>
          </a:xfrm>
        </p:spPr>
        <p:txBody>
          <a:bodyPr>
            <a:noAutofit/>
          </a:bodyPr>
          <a:lstStyle/>
          <a:p>
            <a:r>
              <a:rPr lang="en-US" dirty="0"/>
              <a:t>Uncertainty in models and observations</a:t>
            </a:r>
          </a:p>
        </p:txBody>
      </p:sp>
      <p:sp>
        <p:nvSpPr>
          <p:cNvPr id="3" name="Content Placeholder 2">
            <a:extLst>
              <a:ext uri="{FF2B5EF4-FFF2-40B4-BE49-F238E27FC236}">
                <a16:creationId xmlns:a16="http://schemas.microsoft.com/office/drawing/2014/main" id="{8C01D938-C04A-41A5-A657-1BAEE60DD2BC}"/>
              </a:ext>
            </a:extLst>
          </p:cNvPr>
          <p:cNvSpPr>
            <a:spLocks noGrp="1"/>
          </p:cNvSpPr>
          <p:nvPr>
            <p:ph idx="1"/>
          </p:nvPr>
        </p:nvSpPr>
        <p:spPr>
          <a:xfrm>
            <a:off x="457200" y="1535382"/>
            <a:ext cx="8238126" cy="898500"/>
          </a:xfrm>
        </p:spPr>
        <p:txBody>
          <a:bodyPr>
            <a:noAutofit/>
          </a:bodyPr>
          <a:lstStyle/>
          <a:p>
            <a:r>
              <a:rPr lang="en-US" sz="2000" dirty="0"/>
              <a:t>The amount of uncertainty in model predictions and observations affects how much we adjust our forecasts based on observations</a:t>
            </a:r>
          </a:p>
        </p:txBody>
      </p:sp>
      <p:sp>
        <p:nvSpPr>
          <p:cNvPr id="61" name="TextBox 60">
            <a:extLst>
              <a:ext uri="{FF2B5EF4-FFF2-40B4-BE49-F238E27FC236}">
                <a16:creationId xmlns:a16="http://schemas.microsoft.com/office/drawing/2014/main" id="{794E9773-2E5D-42EC-90AE-93832B65FE7A}"/>
              </a:ext>
            </a:extLst>
          </p:cNvPr>
          <p:cNvSpPr txBox="1"/>
          <p:nvPr/>
        </p:nvSpPr>
        <p:spPr>
          <a:xfrm>
            <a:off x="737006" y="2317092"/>
            <a:ext cx="3480357" cy="923330"/>
          </a:xfrm>
          <a:prstGeom prst="rect">
            <a:avLst/>
          </a:prstGeom>
          <a:noFill/>
        </p:spPr>
        <p:txBody>
          <a:bodyPr wrap="square" rtlCol="0">
            <a:spAutoFit/>
          </a:bodyPr>
          <a:lstStyle/>
          <a:p>
            <a:r>
              <a:rPr lang="en-US" b="1" dirty="0"/>
              <a:t>Low observation uncertainty;</a:t>
            </a:r>
          </a:p>
          <a:p>
            <a:r>
              <a:rPr lang="en-US" b="1" dirty="0"/>
              <a:t>Forecast adjusted </a:t>
            </a:r>
            <a:r>
              <a:rPr lang="en-US" b="1" i="1" dirty="0"/>
              <a:t>a lot </a:t>
            </a:r>
            <a:r>
              <a:rPr lang="en-US" b="1" dirty="0"/>
              <a:t>by </a:t>
            </a:r>
          </a:p>
          <a:p>
            <a:r>
              <a:rPr lang="en-US" b="1" dirty="0"/>
              <a:t>point outside prediction interval</a:t>
            </a:r>
          </a:p>
        </p:txBody>
      </p:sp>
      <p:sp>
        <p:nvSpPr>
          <p:cNvPr id="62" name="TextBox 61">
            <a:extLst>
              <a:ext uri="{FF2B5EF4-FFF2-40B4-BE49-F238E27FC236}">
                <a16:creationId xmlns:a16="http://schemas.microsoft.com/office/drawing/2014/main" id="{F55FCA0F-DE3D-4538-8278-D50B36FB3D4F}"/>
              </a:ext>
            </a:extLst>
          </p:cNvPr>
          <p:cNvSpPr txBox="1"/>
          <p:nvPr/>
        </p:nvSpPr>
        <p:spPr>
          <a:xfrm>
            <a:off x="4917782" y="2317092"/>
            <a:ext cx="3480357" cy="923330"/>
          </a:xfrm>
          <a:prstGeom prst="rect">
            <a:avLst/>
          </a:prstGeom>
          <a:noFill/>
        </p:spPr>
        <p:txBody>
          <a:bodyPr wrap="square" rtlCol="0">
            <a:spAutoFit/>
          </a:bodyPr>
          <a:lstStyle/>
          <a:p>
            <a:r>
              <a:rPr lang="en-US" b="1" dirty="0"/>
              <a:t>High observation uncertainty; </a:t>
            </a:r>
          </a:p>
          <a:p>
            <a:r>
              <a:rPr lang="en-US" b="1" dirty="0"/>
              <a:t>Forecast adjusted a little by </a:t>
            </a:r>
          </a:p>
          <a:p>
            <a:r>
              <a:rPr lang="en-US" b="1" dirty="0"/>
              <a:t>point outside prediction interval </a:t>
            </a:r>
          </a:p>
        </p:txBody>
      </p:sp>
      <p:pic>
        <p:nvPicPr>
          <p:cNvPr id="47" name="Picture 46">
            <a:extLst>
              <a:ext uri="{FF2B5EF4-FFF2-40B4-BE49-F238E27FC236}">
                <a16:creationId xmlns:a16="http://schemas.microsoft.com/office/drawing/2014/main" id="{F60B6872-6BCD-BE50-1195-BB7DC4D25E0E}"/>
              </a:ext>
            </a:extLst>
          </p:cNvPr>
          <p:cNvPicPr>
            <a:picLocks noChangeAspect="1"/>
          </p:cNvPicPr>
          <p:nvPr/>
        </p:nvPicPr>
        <p:blipFill rotWithShape="1">
          <a:blip r:embed="rId3"/>
          <a:srcRect r="33221" b="30232"/>
          <a:stretch/>
        </p:blipFill>
        <p:spPr>
          <a:xfrm>
            <a:off x="180025" y="3310684"/>
            <a:ext cx="4096062" cy="2139712"/>
          </a:xfrm>
          <a:prstGeom prst="rect">
            <a:avLst/>
          </a:prstGeom>
        </p:spPr>
      </p:pic>
      <p:cxnSp>
        <p:nvCxnSpPr>
          <p:cNvPr id="48" name="Straight Connector 47">
            <a:extLst>
              <a:ext uri="{FF2B5EF4-FFF2-40B4-BE49-F238E27FC236}">
                <a16:creationId xmlns:a16="http://schemas.microsoft.com/office/drawing/2014/main" id="{1E6A61E7-A00B-1C32-8FF9-D011CA9294DE}"/>
              </a:ext>
            </a:extLst>
          </p:cNvPr>
          <p:cNvCxnSpPr/>
          <p:nvPr/>
        </p:nvCxnSpPr>
        <p:spPr>
          <a:xfrm>
            <a:off x="1543987" y="6586994"/>
            <a:ext cx="959371" cy="0"/>
          </a:xfrm>
          <a:prstGeom prst="line">
            <a:avLst/>
          </a:prstGeom>
          <a:ln w="38100">
            <a:solidFill>
              <a:srgbClr val="D2D2D2"/>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49E69812-CCF7-805B-F8E5-69D4BE31774B}"/>
              </a:ext>
            </a:extLst>
          </p:cNvPr>
          <p:cNvSpPr/>
          <p:nvPr/>
        </p:nvSpPr>
        <p:spPr>
          <a:xfrm>
            <a:off x="2027899" y="6103664"/>
            <a:ext cx="128376" cy="142489"/>
          </a:xfrm>
          <a:prstGeom prst="ellipse">
            <a:avLst/>
          </a:prstGeom>
          <a:solidFill>
            <a:srgbClr val="FFA500"/>
          </a:solidFill>
          <a:ln>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7F0EC"/>
              </a:solidFill>
            </a:endParaRPr>
          </a:p>
        </p:txBody>
      </p:sp>
      <p:sp>
        <p:nvSpPr>
          <p:cNvPr id="51" name="Rectangle 50">
            <a:extLst>
              <a:ext uri="{FF2B5EF4-FFF2-40B4-BE49-F238E27FC236}">
                <a16:creationId xmlns:a16="http://schemas.microsoft.com/office/drawing/2014/main" id="{69A171A8-8985-FF90-1FA8-820FDF249A90}"/>
              </a:ext>
            </a:extLst>
          </p:cNvPr>
          <p:cNvSpPr/>
          <p:nvPr/>
        </p:nvSpPr>
        <p:spPr>
          <a:xfrm>
            <a:off x="5133930" y="5859146"/>
            <a:ext cx="449705" cy="449705"/>
          </a:xfrm>
          <a:prstGeom prst="rect">
            <a:avLst/>
          </a:prstGeom>
          <a:solidFill>
            <a:srgbClr val="A6BA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5D06AED-1DC4-5752-3A1F-8130E0BA2CCA}"/>
              </a:ext>
            </a:extLst>
          </p:cNvPr>
          <p:cNvSpPr/>
          <p:nvPr/>
        </p:nvSpPr>
        <p:spPr>
          <a:xfrm>
            <a:off x="5133930" y="6308417"/>
            <a:ext cx="449705" cy="4497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746AC388-C93D-1506-53C1-E4B716413276}"/>
              </a:ext>
            </a:extLst>
          </p:cNvPr>
          <p:cNvSpPr txBox="1"/>
          <p:nvPr/>
        </p:nvSpPr>
        <p:spPr>
          <a:xfrm>
            <a:off x="2754443" y="5969499"/>
            <a:ext cx="1297406" cy="369332"/>
          </a:xfrm>
          <a:prstGeom prst="rect">
            <a:avLst/>
          </a:prstGeom>
          <a:noFill/>
        </p:spPr>
        <p:txBody>
          <a:bodyPr wrap="none" rtlCol="0">
            <a:spAutoFit/>
          </a:bodyPr>
          <a:lstStyle/>
          <a:p>
            <a:r>
              <a:rPr lang="en-US" dirty="0"/>
              <a:t>observation</a:t>
            </a:r>
          </a:p>
        </p:txBody>
      </p:sp>
      <p:sp>
        <p:nvSpPr>
          <p:cNvPr id="54" name="TextBox 53">
            <a:extLst>
              <a:ext uri="{FF2B5EF4-FFF2-40B4-BE49-F238E27FC236}">
                <a16:creationId xmlns:a16="http://schemas.microsoft.com/office/drawing/2014/main" id="{439B57B1-2549-250C-65B7-055BDDE575BF}"/>
              </a:ext>
            </a:extLst>
          </p:cNvPr>
          <p:cNvSpPr txBox="1"/>
          <p:nvPr/>
        </p:nvSpPr>
        <p:spPr>
          <a:xfrm>
            <a:off x="2710946" y="6402328"/>
            <a:ext cx="2331008" cy="369332"/>
          </a:xfrm>
          <a:prstGeom prst="rect">
            <a:avLst/>
          </a:prstGeom>
          <a:noFill/>
        </p:spPr>
        <p:txBody>
          <a:bodyPr wrap="square" rtlCol="0">
            <a:spAutoFit/>
          </a:bodyPr>
          <a:lstStyle/>
          <a:p>
            <a:r>
              <a:rPr lang="en-US" dirty="0"/>
              <a:t>ensemble members</a:t>
            </a:r>
          </a:p>
        </p:txBody>
      </p:sp>
      <p:sp>
        <p:nvSpPr>
          <p:cNvPr id="63" name="TextBox 62">
            <a:extLst>
              <a:ext uri="{FF2B5EF4-FFF2-40B4-BE49-F238E27FC236}">
                <a16:creationId xmlns:a16="http://schemas.microsoft.com/office/drawing/2014/main" id="{E87F5FBA-E777-6981-E7FC-0B5438028C9B}"/>
              </a:ext>
            </a:extLst>
          </p:cNvPr>
          <p:cNvSpPr txBox="1"/>
          <p:nvPr/>
        </p:nvSpPr>
        <p:spPr>
          <a:xfrm>
            <a:off x="5712782" y="5889018"/>
            <a:ext cx="1991728" cy="369332"/>
          </a:xfrm>
          <a:prstGeom prst="rect">
            <a:avLst/>
          </a:prstGeom>
          <a:noFill/>
        </p:spPr>
        <p:txBody>
          <a:bodyPr wrap="square" rtlCol="0">
            <a:spAutoFit/>
          </a:bodyPr>
          <a:lstStyle/>
          <a:p>
            <a:r>
              <a:rPr lang="en-US" dirty="0"/>
              <a:t>initial condition</a:t>
            </a:r>
          </a:p>
        </p:txBody>
      </p:sp>
      <p:sp>
        <p:nvSpPr>
          <p:cNvPr id="65" name="TextBox 64">
            <a:extLst>
              <a:ext uri="{FF2B5EF4-FFF2-40B4-BE49-F238E27FC236}">
                <a16:creationId xmlns:a16="http://schemas.microsoft.com/office/drawing/2014/main" id="{40172B8E-98DF-66F8-7897-949601C80129}"/>
              </a:ext>
            </a:extLst>
          </p:cNvPr>
          <p:cNvSpPr txBox="1"/>
          <p:nvPr/>
        </p:nvSpPr>
        <p:spPr>
          <a:xfrm>
            <a:off x="5698924" y="6351055"/>
            <a:ext cx="935321" cy="369332"/>
          </a:xfrm>
          <a:prstGeom prst="rect">
            <a:avLst/>
          </a:prstGeom>
          <a:noFill/>
        </p:spPr>
        <p:txBody>
          <a:bodyPr wrap="none" rtlCol="0">
            <a:spAutoFit/>
          </a:bodyPr>
          <a:lstStyle/>
          <a:p>
            <a:r>
              <a:rPr lang="en-US" dirty="0"/>
              <a:t>forecast</a:t>
            </a:r>
          </a:p>
        </p:txBody>
      </p:sp>
      <p:pic>
        <p:nvPicPr>
          <p:cNvPr id="66" name="Picture 65">
            <a:extLst>
              <a:ext uri="{FF2B5EF4-FFF2-40B4-BE49-F238E27FC236}">
                <a16:creationId xmlns:a16="http://schemas.microsoft.com/office/drawing/2014/main" id="{5C3EC5F6-1843-898B-C9ED-93C5E17E1238}"/>
              </a:ext>
            </a:extLst>
          </p:cNvPr>
          <p:cNvPicPr>
            <a:picLocks noChangeAspect="1"/>
          </p:cNvPicPr>
          <p:nvPr/>
        </p:nvPicPr>
        <p:blipFill rotWithShape="1">
          <a:blip r:embed="rId4"/>
          <a:srcRect r="32450" b="30617"/>
          <a:stretch/>
        </p:blipFill>
        <p:spPr>
          <a:xfrm>
            <a:off x="4572000" y="3310688"/>
            <a:ext cx="4166408" cy="2139708"/>
          </a:xfrm>
          <a:prstGeom prst="rect">
            <a:avLst/>
          </a:prstGeom>
        </p:spPr>
      </p:pic>
      <p:sp>
        <p:nvSpPr>
          <p:cNvPr id="67" name="TextBox 66">
            <a:extLst>
              <a:ext uri="{FF2B5EF4-FFF2-40B4-BE49-F238E27FC236}">
                <a16:creationId xmlns:a16="http://schemas.microsoft.com/office/drawing/2014/main" id="{24931E9B-5C84-702E-E3C6-BCE396959177}"/>
              </a:ext>
            </a:extLst>
          </p:cNvPr>
          <p:cNvSpPr txBox="1"/>
          <p:nvPr/>
        </p:nvSpPr>
        <p:spPr>
          <a:xfrm>
            <a:off x="873737" y="5265730"/>
            <a:ext cx="1087862" cy="369332"/>
          </a:xfrm>
          <a:prstGeom prst="rect">
            <a:avLst/>
          </a:prstGeom>
          <a:solidFill>
            <a:schemeClr val="bg1"/>
          </a:solidFill>
        </p:spPr>
        <p:txBody>
          <a:bodyPr wrap="none" rtlCol="0">
            <a:spAutoFit/>
          </a:bodyPr>
          <a:lstStyle/>
          <a:p>
            <a:r>
              <a:rPr lang="en-US" dirty="0"/>
              <a:t>yesterday</a:t>
            </a:r>
          </a:p>
        </p:txBody>
      </p:sp>
      <p:sp>
        <p:nvSpPr>
          <p:cNvPr id="69" name="TextBox 68">
            <a:extLst>
              <a:ext uri="{FF2B5EF4-FFF2-40B4-BE49-F238E27FC236}">
                <a16:creationId xmlns:a16="http://schemas.microsoft.com/office/drawing/2014/main" id="{B091DBBE-83CE-5F7F-4BFB-BC9218840B56}"/>
              </a:ext>
            </a:extLst>
          </p:cNvPr>
          <p:cNvSpPr txBox="1"/>
          <p:nvPr/>
        </p:nvSpPr>
        <p:spPr>
          <a:xfrm>
            <a:off x="2120419" y="5265730"/>
            <a:ext cx="713529" cy="369332"/>
          </a:xfrm>
          <a:prstGeom prst="rect">
            <a:avLst/>
          </a:prstGeom>
          <a:solidFill>
            <a:schemeClr val="bg1"/>
          </a:solidFill>
        </p:spPr>
        <p:txBody>
          <a:bodyPr wrap="none" rtlCol="0">
            <a:spAutoFit/>
          </a:bodyPr>
          <a:lstStyle/>
          <a:p>
            <a:r>
              <a:rPr lang="en-US" dirty="0"/>
              <a:t>today</a:t>
            </a:r>
          </a:p>
        </p:txBody>
      </p:sp>
      <p:sp>
        <p:nvSpPr>
          <p:cNvPr id="70" name="TextBox 69">
            <a:extLst>
              <a:ext uri="{FF2B5EF4-FFF2-40B4-BE49-F238E27FC236}">
                <a16:creationId xmlns:a16="http://schemas.microsoft.com/office/drawing/2014/main" id="{AAB875BD-C5AA-B742-7583-34C7CA73FDAA}"/>
              </a:ext>
            </a:extLst>
          </p:cNvPr>
          <p:cNvSpPr txBox="1"/>
          <p:nvPr/>
        </p:nvSpPr>
        <p:spPr>
          <a:xfrm>
            <a:off x="2990023" y="5282586"/>
            <a:ext cx="1129989" cy="369332"/>
          </a:xfrm>
          <a:prstGeom prst="rect">
            <a:avLst/>
          </a:prstGeom>
          <a:solidFill>
            <a:schemeClr val="bg1"/>
          </a:solidFill>
        </p:spPr>
        <p:txBody>
          <a:bodyPr wrap="none" rtlCol="0">
            <a:spAutoFit/>
          </a:bodyPr>
          <a:lstStyle/>
          <a:p>
            <a:r>
              <a:rPr lang="en-US" dirty="0"/>
              <a:t>tomorrow</a:t>
            </a:r>
          </a:p>
        </p:txBody>
      </p:sp>
      <p:sp>
        <p:nvSpPr>
          <p:cNvPr id="71" name="TextBox 70">
            <a:extLst>
              <a:ext uri="{FF2B5EF4-FFF2-40B4-BE49-F238E27FC236}">
                <a16:creationId xmlns:a16="http://schemas.microsoft.com/office/drawing/2014/main" id="{AD6A3EF2-1AA3-09A9-D4CB-4349EF7E9B9F}"/>
              </a:ext>
            </a:extLst>
          </p:cNvPr>
          <p:cNvSpPr txBox="1"/>
          <p:nvPr/>
        </p:nvSpPr>
        <p:spPr>
          <a:xfrm>
            <a:off x="5288028" y="5238968"/>
            <a:ext cx="1087862" cy="369332"/>
          </a:xfrm>
          <a:prstGeom prst="rect">
            <a:avLst/>
          </a:prstGeom>
          <a:solidFill>
            <a:schemeClr val="bg1"/>
          </a:solidFill>
        </p:spPr>
        <p:txBody>
          <a:bodyPr wrap="none" rtlCol="0">
            <a:spAutoFit/>
          </a:bodyPr>
          <a:lstStyle/>
          <a:p>
            <a:r>
              <a:rPr lang="en-US" dirty="0"/>
              <a:t>yesterday</a:t>
            </a:r>
          </a:p>
        </p:txBody>
      </p:sp>
      <p:sp>
        <p:nvSpPr>
          <p:cNvPr id="72" name="TextBox 71">
            <a:extLst>
              <a:ext uri="{FF2B5EF4-FFF2-40B4-BE49-F238E27FC236}">
                <a16:creationId xmlns:a16="http://schemas.microsoft.com/office/drawing/2014/main" id="{C050B0C6-32B2-4032-A250-E111CADA038F}"/>
              </a:ext>
            </a:extLst>
          </p:cNvPr>
          <p:cNvSpPr txBox="1"/>
          <p:nvPr/>
        </p:nvSpPr>
        <p:spPr>
          <a:xfrm>
            <a:off x="6534710" y="5238968"/>
            <a:ext cx="713529" cy="369332"/>
          </a:xfrm>
          <a:prstGeom prst="rect">
            <a:avLst/>
          </a:prstGeom>
          <a:solidFill>
            <a:schemeClr val="bg1"/>
          </a:solidFill>
        </p:spPr>
        <p:txBody>
          <a:bodyPr wrap="none" rtlCol="0">
            <a:spAutoFit/>
          </a:bodyPr>
          <a:lstStyle/>
          <a:p>
            <a:r>
              <a:rPr lang="en-US" dirty="0"/>
              <a:t>today</a:t>
            </a:r>
          </a:p>
        </p:txBody>
      </p:sp>
      <p:sp>
        <p:nvSpPr>
          <p:cNvPr id="99" name="TextBox 98">
            <a:extLst>
              <a:ext uri="{FF2B5EF4-FFF2-40B4-BE49-F238E27FC236}">
                <a16:creationId xmlns:a16="http://schemas.microsoft.com/office/drawing/2014/main" id="{AC8034C3-A508-A33E-CAD2-19A1459DFA93}"/>
              </a:ext>
            </a:extLst>
          </p:cNvPr>
          <p:cNvSpPr txBox="1"/>
          <p:nvPr/>
        </p:nvSpPr>
        <p:spPr>
          <a:xfrm>
            <a:off x="7404314" y="5255824"/>
            <a:ext cx="1129989" cy="369332"/>
          </a:xfrm>
          <a:prstGeom prst="rect">
            <a:avLst/>
          </a:prstGeom>
          <a:solidFill>
            <a:schemeClr val="bg1"/>
          </a:solidFill>
        </p:spPr>
        <p:txBody>
          <a:bodyPr wrap="none" rtlCol="0">
            <a:spAutoFit/>
          </a:bodyPr>
          <a:lstStyle/>
          <a:p>
            <a:r>
              <a:rPr lang="en-US" dirty="0"/>
              <a:t>tomorrow</a:t>
            </a:r>
          </a:p>
        </p:txBody>
      </p:sp>
    </p:spTree>
    <p:extLst>
      <p:ext uri="{BB962C8B-B14F-4D97-AF65-F5344CB8AC3E}">
        <p14:creationId xmlns:p14="http://schemas.microsoft.com/office/powerpoint/2010/main" val="102725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71" grpId="0" animBg="1"/>
      <p:bldP spid="72" grpId="0" animBg="1"/>
      <p:bldP spid="9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950"/>
            <a:ext cx="8229600" cy="990600"/>
          </a:xfrm>
        </p:spPr>
        <p:txBody>
          <a:bodyPr/>
          <a:lstStyle/>
          <a:p>
            <a:r>
              <a:rPr lang="en-US" b="1" dirty="0">
                <a:solidFill>
                  <a:schemeClr val="accent1">
                    <a:lumMod val="75000"/>
                  </a:schemeClr>
                </a:solidFill>
              </a:rPr>
              <a:t> </a:t>
            </a:r>
            <a:r>
              <a:rPr lang="en-US" b="1" dirty="0">
                <a:solidFill>
                  <a:schemeClr val="accent1">
                    <a:lumMod val="75000"/>
                  </a:schemeClr>
                </a:solidFill>
                <a:latin typeface="Calibri" panose="020F0502020204030204" pitchFamily="34" charset="0"/>
              </a:rPr>
              <a:t>Overview</a:t>
            </a:r>
            <a:r>
              <a:rPr lang="en-US" b="1" dirty="0">
                <a:solidFill>
                  <a:schemeClr val="accent1">
                    <a:lumMod val="75000"/>
                  </a:schemeClr>
                </a:solidFill>
              </a:rPr>
              <a:t> of today</a:t>
            </a:r>
          </a:p>
        </p:txBody>
      </p:sp>
      <p:sp>
        <p:nvSpPr>
          <p:cNvPr id="3" name="Content Placeholder 2"/>
          <p:cNvSpPr>
            <a:spLocks noGrp="1"/>
          </p:cNvSpPr>
          <p:nvPr>
            <p:ph idx="1"/>
          </p:nvPr>
        </p:nvSpPr>
        <p:spPr>
          <a:xfrm>
            <a:off x="457200" y="1352550"/>
            <a:ext cx="8229600" cy="5356860"/>
          </a:xfrm>
        </p:spPr>
        <p:txBody>
          <a:bodyPr>
            <a:normAutofit/>
          </a:bodyPr>
          <a:lstStyle/>
          <a:p>
            <a:pPr>
              <a:spcAft>
                <a:spcPts val="1200"/>
              </a:spcAft>
              <a:buFont typeface="Wingdings" panose="05000000000000000000" pitchFamily="2" charset="2"/>
              <a:buChar char="§"/>
            </a:pPr>
            <a:r>
              <a:rPr lang="en-US" dirty="0">
                <a:latin typeface="Calibri" panose="020F0502020204030204" pitchFamily="34" charset="0"/>
              </a:rPr>
              <a:t>Introduce the concepts of ecological forecasting, forecast accuracy and uncertainty, and data assimilation</a:t>
            </a:r>
            <a:endParaRPr lang="en-US" sz="1000" dirty="0">
              <a:latin typeface="Calibri" panose="020F0502020204030204" pitchFamily="34" charset="0"/>
            </a:endParaRPr>
          </a:p>
          <a:p>
            <a:pPr>
              <a:spcAft>
                <a:spcPts val="1200"/>
              </a:spcAft>
              <a:buFont typeface="Wingdings" panose="05000000000000000000" pitchFamily="2" charset="2"/>
              <a:buChar char="§"/>
            </a:pPr>
            <a:r>
              <a:rPr lang="en-US" b="1" dirty="0">
                <a:latin typeface="Calibri" panose="020F0502020204030204" pitchFamily="34" charset="0"/>
              </a:rPr>
              <a:t>Activity A: </a:t>
            </a:r>
            <a:r>
              <a:rPr lang="en-US" dirty="0">
                <a:latin typeface="Calibri" panose="020F0502020204030204" pitchFamily="34" charset="0"/>
              </a:rPr>
              <a:t>Access and explore data from an ecological site of your choice in the National Ecological Observatory Network, then fit a model and generate a forecast of lake chlorophyll-a</a:t>
            </a:r>
          </a:p>
          <a:p>
            <a:pPr>
              <a:spcAft>
                <a:spcPts val="1200"/>
              </a:spcAft>
              <a:buFont typeface="Wingdings" panose="05000000000000000000" pitchFamily="2" charset="2"/>
              <a:buChar char="§"/>
            </a:pPr>
            <a:r>
              <a:rPr lang="en-US" b="1" dirty="0">
                <a:latin typeface="Calibri" panose="020F0502020204030204" pitchFamily="34" charset="0"/>
              </a:rPr>
              <a:t>Activity B: </a:t>
            </a:r>
            <a:r>
              <a:rPr lang="en-US" dirty="0">
                <a:latin typeface="Calibri" panose="020F0502020204030204" pitchFamily="34" charset="0"/>
              </a:rPr>
              <a:t>Explore how updating model predictions with data affects forecast accuracy, including the effects of data observation uncertainty and temporal frequency</a:t>
            </a:r>
          </a:p>
          <a:p>
            <a:pPr>
              <a:spcAft>
                <a:spcPts val="1200"/>
              </a:spcAft>
              <a:buFont typeface="Wingdings" panose="05000000000000000000" pitchFamily="2" charset="2"/>
              <a:buChar char="§"/>
            </a:pPr>
            <a:r>
              <a:rPr lang="en-US" b="1" dirty="0">
                <a:latin typeface="Calibri" panose="020F0502020204030204" pitchFamily="34" charset="0"/>
              </a:rPr>
              <a:t>Activity C: </a:t>
            </a:r>
            <a:r>
              <a:rPr lang="en-US" dirty="0">
                <a:latin typeface="Calibri" panose="020F0502020204030204" pitchFamily="34" charset="0"/>
              </a:rPr>
              <a:t>E</a:t>
            </a:r>
            <a:r>
              <a:rPr lang="en-US" dirty="0"/>
              <a:t>xplore the effect of assimilating sensor data at different frequencies on management decision-making.</a:t>
            </a:r>
            <a:endParaRPr lang="en-US" dirty="0">
              <a:latin typeface="Calibri" panose="020F0502020204030204" pitchFamily="34" charset="0"/>
            </a:endParaRPr>
          </a:p>
          <a:p>
            <a:endParaRPr lang="en-US" dirty="0">
              <a:latin typeface="Calibri" panose="020F0502020204030204" pitchFamily="34" charset="0"/>
            </a:endParaRPr>
          </a:p>
          <a:p>
            <a:endParaRPr lang="en-US" dirty="0">
              <a:latin typeface="Calibri" panose="020F0502020204030204" pitchFamily="34" charset="0"/>
            </a:endParaRPr>
          </a:p>
        </p:txBody>
      </p:sp>
      <p:sp>
        <p:nvSpPr>
          <p:cNvPr id="4" name="Slide Number Placeholder 3">
            <a:extLst>
              <a:ext uri="{FF2B5EF4-FFF2-40B4-BE49-F238E27FC236}">
                <a16:creationId xmlns:a16="http://schemas.microsoft.com/office/drawing/2014/main" id="{9984D9DF-7B99-B7C4-0673-8403F3313186}"/>
              </a:ext>
            </a:extLst>
          </p:cNvPr>
          <p:cNvSpPr>
            <a:spLocks noGrp="1"/>
          </p:cNvSpPr>
          <p:nvPr>
            <p:ph type="sldNum" sz="quarter" idx="12"/>
          </p:nvPr>
        </p:nvSpPr>
        <p:spPr/>
        <p:txBody>
          <a:bodyPr/>
          <a:lstStyle/>
          <a:p>
            <a:fld id="{2A200FE8-A619-F642-9571-C47EDB9D5720}" type="slidenum">
              <a:rPr lang="en-US" smtClean="0"/>
              <a:t>2</a:t>
            </a:fld>
            <a:endParaRPr lang="en-US"/>
          </a:p>
        </p:txBody>
      </p:sp>
    </p:spTree>
    <p:extLst>
      <p:ext uri="{BB962C8B-B14F-4D97-AF65-F5344CB8AC3E}">
        <p14:creationId xmlns:p14="http://schemas.microsoft.com/office/powerpoint/2010/main" val="1500878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le 23">
            <a:extLst>
              <a:ext uri="{FF2B5EF4-FFF2-40B4-BE49-F238E27FC236}">
                <a16:creationId xmlns:a16="http://schemas.microsoft.com/office/drawing/2014/main" id="{33BD94FB-7AD5-0E24-8F83-8D682C533924}"/>
              </a:ext>
            </a:extLst>
          </p:cNvPr>
          <p:cNvGraphicFramePr>
            <a:graphicFrameLocks noGrp="1"/>
          </p:cNvGraphicFramePr>
          <p:nvPr>
            <p:extLst>
              <p:ext uri="{D42A27DB-BD31-4B8C-83A1-F6EECF244321}">
                <p14:modId xmlns:p14="http://schemas.microsoft.com/office/powerpoint/2010/main" val="160967563"/>
              </p:ext>
            </p:extLst>
          </p:nvPr>
        </p:nvGraphicFramePr>
        <p:xfrm>
          <a:off x="4059936" y="1479964"/>
          <a:ext cx="4626864" cy="5116534"/>
        </p:xfrm>
        <a:graphic>
          <a:graphicData uri="http://schemas.openxmlformats.org/drawingml/2006/table">
            <a:tbl>
              <a:tblPr firstRow="1" bandRow="1">
                <a:tableStyleId>{10A1B5D5-9B99-4C35-A422-299274C87663}</a:tableStyleId>
              </a:tblPr>
              <a:tblGrid>
                <a:gridCol w="2313432">
                  <a:extLst>
                    <a:ext uri="{9D8B030D-6E8A-4147-A177-3AD203B41FA5}">
                      <a16:colId xmlns:a16="http://schemas.microsoft.com/office/drawing/2014/main" val="3957787604"/>
                    </a:ext>
                  </a:extLst>
                </a:gridCol>
                <a:gridCol w="2313432">
                  <a:extLst>
                    <a:ext uri="{9D8B030D-6E8A-4147-A177-3AD203B41FA5}">
                      <a16:colId xmlns:a16="http://schemas.microsoft.com/office/drawing/2014/main" val="1725119955"/>
                    </a:ext>
                  </a:extLst>
                </a:gridCol>
              </a:tblGrid>
              <a:tr h="809468">
                <a:tc>
                  <a:txBody>
                    <a:bodyPr/>
                    <a:lstStyle/>
                    <a:p>
                      <a:pPr algn="ctr"/>
                      <a:r>
                        <a:rPr lang="en-US" sz="2400" dirty="0"/>
                        <a:t>Field equipment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67B2D"/>
                    </a:solidFill>
                  </a:tcPr>
                </a:tc>
                <a:tc>
                  <a:txBody>
                    <a:bodyPr/>
                    <a:lstStyle/>
                    <a:p>
                      <a:pPr algn="ctr"/>
                      <a:r>
                        <a:rPr lang="en-US" sz="2400" dirty="0"/>
                        <a:t>Data frequency and latency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67B2D"/>
                    </a:solidFill>
                  </a:tcPr>
                </a:tc>
                <a:extLst>
                  <a:ext uri="{0D108BD9-81ED-4DB2-BD59-A6C34878D82A}">
                    <a16:rowId xmlns:a16="http://schemas.microsoft.com/office/drawing/2014/main" val="3761184023"/>
                  </a:ext>
                </a:extLst>
              </a:tr>
              <a:tr h="214678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21331278"/>
                  </a:ext>
                </a:extLst>
              </a:tr>
              <a:tr h="214678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5863881"/>
                  </a:ext>
                </a:extLst>
              </a:tr>
            </a:tbl>
          </a:graphicData>
        </a:graphic>
      </p:graphicFrame>
      <p:sp>
        <p:nvSpPr>
          <p:cNvPr id="2" name="Title 1">
            <a:extLst>
              <a:ext uri="{FF2B5EF4-FFF2-40B4-BE49-F238E27FC236}">
                <a16:creationId xmlns:a16="http://schemas.microsoft.com/office/drawing/2014/main" id="{8530CC5D-A487-4F1C-B038-3CEE3981145E}"/>
              </a:ext>
            </a:extLst>
          </p:cNvPr>
          <p:cNvSpPr>
            <a:spLocks noGrp="1"/>
          </p:cNvSpPr>
          <p:nvPr>
            <p:ph type="title"/>
          </p:nvPr>
        </p:nvSpPr>
        <p:spPr>
          <a:xfrm>
            <a:off x="457200" y="533400"/>
            <a:ext cx="8481060" cy="990600"/>
          </a:xfrm>
        </p:spPr>
        <p:txBody>
          <a:bodyPr>
            <a:normAutofit/>
          </a:bodyPr>
          <a:lstStyle/>
          <a:p>
            <a:r>
              <a:rPr lang="en-US" dirty="0"/>
              <a:t>Data assimilation frequency</a:t>
            </a:r>
          </a:p>
        </p:txBody>
      </p:sp>
      <p:sp>
        <p:nvSpPr>
          <p:cNvPr id="3" name="Content Placeholder 2">
            <a:extLst>
              <a:ext uri="{FF2B5EF4-FFF2-40B4-BE49-F238E27FC236}">
                <a16:creationId xmlns:a16="http://schemas.microsoft.com/office/drawing/2014/main" id="{507BA0C0-4952-4780-819B-A0DAEF8C1B38}"/>
              </a:ext>
            </a:extLst>
          </p:cNvPr>
          <p:cNvSpPr>
            <a:spLocks noGrp="1"/>
          </p:cNvSpPr>
          <p:nvPr>
            <p:ph idx="1"/>
          </p:nvPr>
        </p:nvSpPr>
        <p:spPr>
          <a:xfrm>
            <a:off x="457200" y="1631972"/>
            <a:ext cx="3518213" cy="4974561"/>
          </a:xfrm>
        </p:spPr>
        <p:txBody>
          <a:bodyPr>
            <a:normAutofit lnSpcReduction="10000"/>
          </a:bodyPr>
          <a:lstStyle/>
          <a:p>
            <a:r>
              <a:rPr lang="en-US" dirty="0"/>
              <a:t>We can only update our models with data when data are available</a:t>
            </a:r>
          </a:p>
          <a:p>
            <a:r>
              <a:rPr lang="en-US" dirty="0"/>
              <a:t>Data availability can also be affected both by </a:t>
            </a:r>
            <a:r>
              <a:rPr lang="en-US" b="1" dirty="0"/>
              <a:t>data frequency </a:t>
            </a:r>
            <a:r>
              <a:rPr lang="en-US" dirty="0"/>
              <a:t>and </a:t>
            </a:r>
            <a:r>
              <a:rPr lang="en-US" b="1" dirty="0"/>
              <a:t>data latency</a:t>
            </a:r>
          </a:p>
          <a:p>
            <a:pPr lvl="1"/>
            <a:r>
              <a:rPr lang="en-US" b="1" dirty="0"/>
              <a:t>Data frequency: </a:t>
            </a:r>
            <a:r>
              <a:rPr lang="en-US" dirty="0"/>
              <a:t>how often data are collected (i.e., temporal frequency)</a:t>
            </a:r>
          </a:p>
          <a:p>
            <a:pPr lvl="1"/>
            <a:r>
              <a:rPr lang="en-US" b="1" dirty="0"/>
              <a:t>Data latency: </a:t>
            </a:r>
            <a:r>
              <a:rPr lang="en-US" dirty="0"/>
              <a:t>the time between when an observation is collected and when it is ready to be used in a forecast model</a:t>
            </a:r>
            <a:endParaRPr lang="en-US" b="1" dirty="0"/>
          </a:p>
        </p:txBody>
      </p:sp>
      <p:sp>
        <p:nvSpPr>
          <p:cNvPr id="17" name="TextBox 16">
            <a:extLst>
              <a:ext uri="{FF2B5EF4-FFF2-40B4-BE49-F238E27FC236}">
                <a16:creationId xmlns:a16="http://schemas.microsoft.com/office/drawing/2014/main" id="{E6FA7A69-A999-1F02-D791-D07EDB1430FC}"/>
              </a:ext>
            </a:extLst>
          </p:cNvPr>
          <p:cNvSpPr txBox="1"/>
          <p:nvPr/>
        </p:nvSpPr>
        <p:spPr>
          <a:xfrm>
            <a:off x="4689795" y="3780775"/>
            <a:ext cx="104868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Sensor</a:t>
            </a:r>
          </a:p>
        </p:txBody>
      </p:sp>
      <p:pic>
        <p:nvPicPr>
          <p:cNvPr id="35" name="Picture 2" descr="YSI ProDSS Total Algae PC Sensor">
            <a:extLst>
              <a:ext uri="{FF2B5EF4-FFF2-40B4-BE49-F238E27FC236}">
                <a16:creationId xmlns:a16="http://schemas.microsoft.com/office/drawing/2014/main" id="{D32E1F37-38BE-49F3-2B58-309030A84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454583"/>
            <a:ext cx="1284276" cy="1284276"/>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569101B9-D6E3-81C1-B5F1-DF6E82E076B1}"/>
              </a:ext>
            </a:extLst>
          </p:cNvPr>
          <p:cNvGrpSpPr/>
          <p:nvPr/>
        </p:nvGrpSpPr>
        <p:grpSpPr>
          <a:xfrm>
            <a:off x="6673750" y="2525988"/>
            <a:ext cx="1728377" cy="199330"/>
            <a:chOff x="9855200" y="2879150"/>
            <a:chExt cx="1728377" cy="199330"/>
          </a:xfrm>
        </p:grpSpPr>
        <p:cxnSp>
          <p:nvCxnSpPr>
            <p:cNvPr id="42" name="Straight Connector 41">
              <a:extLst>
                <a:ext uri="{FF2B5EF4-FFF2-40B4-BE49-F238E27FC236}">
                  <a16:creationId xmlns:a16="http://schemas.microsoft.com/office/drawing/2014/main" id="{61EFC506-F089-4CB4-BED1-32037A55FFB5}"/>
                </a:ext>
              </a:extLst>
            </p:cNvPr>
            <p:cNvCxnSpPr>
              <a:cxnSpLocks/>
            </p:cNvCxnSpPr>
            <p:nvPr/>
          </p:nvCxnSpPr>
          <p:spPr>
            <a:xfrm>
              <a:off x="9855200" y="3078480"/>
              <a:ext cx="1728377" cy="0"/>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764C6235-3334-52EA-9F40-CC0274A387A5}"/>
                </a:ext>
              </a:extLst>
            </p:cNvPr>
            <p:cNvGrpSpPr/>
            <p:nvPr/>
          </p:nvGrpSpPr>
          <p:grpSpPr>
            <a:xfrm>
              <a:off x="9892471" y="2880890"/>
              <a:ext cx="191235" cy="180635"/>
              <a:chOff x="9892471" y="2880890"/>
              <a:chExt cx="191235" cy="180635"/>
            </a:xfrm>
          </p:grpSpPr>
          <p:cxnSp>
            <p:nvCxnSpPr>
              <p:cNvPr id="73" name="Straight Connector 72">
                <a:extLst>
                  <a:ext uri="{FF2B5EF4-FFF2-40B4-BE49-F238E27FC236}">
                    <a16:creationId xmlns:a16="http://schemas.microsoft.com/office/drawing/2014/main" id="{1E6BB9A4-85A2-8A77-A639-BE62A212A014}"/>
                  </a:ext>
                </a:extLst>
              </p:cNvPr>
              <p:cNvCxnSpPr/>
              <p:nvPr/>
            </p:nvCxnSpPr>
            <p:spPr>
              <a:xfrm>
                <a:off x="9892471" y="2880890"/>
                <a:ext cx="0" cy="180055"/>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56F5651-619A-0B55-A72C-51003EFC814D}"/>
                  </a:ext>
                </a:extLst>
              </p:cNvPr>
              <p:cNvCxnSpPr/>
              <p:nvPr/>
            </p:nvCxnSpPr>
            <p:spPr>
              <a:xfrm>
                <a:off x="9988377" y="2881469"/>
                <a:ext cx="0" cy="180055"/>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4BA9A10-EB1E-0DEA-3AD9-EE631F0C4883}"/>
                  </a:ext>
                </a:extLst>
              </p:cNvPr>
              <p:cNvCxnSpPr/>
              <p:nvPr/>
            </p:nvCxnSpPr>
            <p:spPr>
              <a:xfrm>
                <a:off x="10083706" y="2881470"/>
                <a:ext cx="0" cy="180055"/>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2B0B665C-DF98-816E-1C69-89A0E63D1020}"/>
                </a:ext>
              </a:extLst>
            </p:cNvPr>
            <p:cNvGrpSpPr/>
            <p:nvPr/>
          </p:nvGrpSpPr>
          <p:grpSpPr>
            <a:xfrm>
              <a:off x="10179035" y="2880890"/>
              <a:ext cx="191235" cy="180635"/>
              <a:chOff x="9892471" y="2880890"/>
              <a:chExt cx="191235" cy="180635"/>
            </a:xfrm>
          </p:grpSpPr>
          <p:cxnSp>
            <p:nvCxnSpPr>
              <p:cNvPr id="70" name="Straight Connector 69">
                <a:extLst>
                  <a:ext uri="{FF2B5EF4-FFF2-40B4-BE49-F238E27FC236}">
                    <a16:creationId xmlns:a16="http://schemas.microsoft.com/office/drawing/2014/main" id="{69A5C1FC-3BC0-EBD2-E3B9-B647C701AB31}"/>
                  </a:ext>
                </a:extLst>
              </p:cNvPr>
              <p:cNvCxnSpPr/>
              <p:nvPr/>
            </p:nvCxnSpPr>
            <p:spPr>
              <a:xfrm>
                <a:off x="9892471" y="2880890"/>
                <a:ext cx="0" cy="180055"/>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331BE1D-D3C1-523C-2778-FFA4333901EA}"/>
                  </a:ext>
                </a:extLst>
              </p:cNvPr>
              <p:cNvCxnSpPr/>
              <p:nvPr/>
            </p:nvCxnSpPr>
            <p:spPr>
              <a:xfrm>
                <a:off x="9988377" y="2881469"/>
                <a:ext cx="0" cy="180055"/>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CF90346-C436-3A79-D5A9-959D66C41534}"/>
                  </a:ext>
                </a:extLst>
              </p:cNvPr>
              <p:cNvCxnSpPr/>
              <p:nvPr/>
            </p:nvCxnSpPr>
            <p:spPr>
              <a:xfrm>
                <a:off x="10083706" y="2881470"/>
                <a:ext cx="0" cy="180055"/>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5B63C73-2949-1EAD-6908-5D2A733BAEA9}"/>
                </a:ext>
              </a:extLst>
            </p:cNvPr>
            <p:cNvGrpSpPr/>
            <p:nvPr/>
          </p:nvGrpSpPr>
          <p:grpSpPr>
            <a:xfrm>
              <a:off x="10465599" y="2880890"/>
              <a:ext cx="191235" cy="180635"/>
              <a:chOff x="9892471" y="2880890"/>
              <a:chExt cx="191235" cy="180635"/>
            </a:xfrm>
          </p:grpSpPr>
          <p:cxnSp>
            <p:nvCxnSpPr>
              <p:cNvPr id="67" name="Straight Connector 66">
                <a:extLst>
                  <a:ext uri="{FF2B5EF4-FFF2-40B4-BE49-F238E27FC236}">
                    <a16:creationId xmlns:a16="http://schemas.microsoft.com/office/drawing/2014/main" id="{62202C94-2941-3351-7462-B5F550A62F39}"/>
                  </a:ext>
                </a:extLst>
              </p:cNvPr>
              <p:cNvCxnSpPr/>
              <p:nvPr/>
            </p:nvCxnSpPr>
            <p:spPr>
              <a:xfrm>
                <a:off x="9892471" y="2880890"/>
                <a:ext cx="0" cy="180055"/>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B42D52D-71DF-1389-43DB-DF20821797F1}"/>
                  </a:ext>
                </a:extLst>
              </p:cNvPr>
              <p:cNvCxnSpPr/>
              <p:nvPr/>
            </p:nvCxnSpPr>
            <p:spPr>
              <a:xfrm>
                <a:off x="9988377" y="2881469"/>
                <a:ext cx="0" cy="180055"/>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2BB6B2-EF1A-99DC-14EE-DEB34E2F7695}"/>
                  </a:ext>
                </a:extLst>
              </p:cNvPr>
              <p:cNvCxnSpPr/>
              <p:nvPr/>
            </p:nvCxnSpPr>
            <p:spPr>
              <a:xfrm>
                <a:off x="10083706" y="2881470"/>
                <a:ext cx="0" cy="180055"/>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67AE04DA-065B-9083-5F5B-C181E6D85E27}"/>
                </a:ext>
              </a:extLst>
            </p:cNvPr>
            <p:cNvGrpSpPr/>
            <p:nvPr/>
          </p:nvGrpSpPr>
          <p:grpSpPr>
            <a:xfrm>
              <a:off x="11055337" y="2879730"/>
              <a:ext cx="191235" cy="180635"/>
              <a:chOff x="9892471" y="2880890"/>
              <a:chExt cx="191235" cy="180635"/>
            </a:xfrm>
          </p:grpSpPr>
          <p:cxnSp>
            <p:nvCxnSpPr>
              <p:cNvPr id="64" name="Straight Connector 63">
                <a:extLst>
                  <a:ext uri="{FF2B5EF4-FFF2-40B4-BE49-F238E27FC236}">
                    <a16:creationId xmlns:a16="http://schemas.microsoft.com/office/drawing/2014/main" id="{114E63CA-F3F5-4E11-6DB3-26954F8864E4}"/>
                  </a:ext>
                </a:extLst>
              </p:cNvPr>
              <p:cNvCxnSpPr/>
              <p:nvPr/>
            </p:nvCxnSpPr>
            <p:spPr>
              <a:xfrm>
                <a:off x="9892471" y="2880890"/>
                <a:ext cx="0" cy="180055"/>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CB62871-E379-8715-11DF-AAB7637523B4}"/>
                  </a:ext>
                </a:extLst>
              </p:cNvPr>
              <p:cNvCxnSpPr/>
              <p:nvPr/>
            </p:nvCxnSpPr>
            <p:spPr>
              <a:xfrm>
                <a:off x="9988377" y="2881469"/>
                <a:ext cx="0" cy="180055"/>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E0A06B8-44EC-6542-1A02-CCBDE771D03B}"/>
                  </a:ext>
                </a:extLst>
              </p:cNvPr>
              <p:cNvCxnSpPr/>
              <p:nvPr/>
            </p:nvCxnSpPr>
            <p:spPr>
              <a:xfrm>
                <a:off x="10083706" y="2881470"/>
                <a:ext cx="0" cy="180055"/>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B1FA083-48E5-00BA-D244-B64D438DF287}"/>
                </a:ext>
              </a:extLst>
            </p:cNvPr>
            <p:cNvGrpSpPr/>
            <p:nvPr/>
          </p:nvGrpSpPr>
          <p:grpSpPr>
            <a:xfrm>
              <a:off x="10760468" y="2880310"/>
              <a:ext cx="191235" cy="180635"/>
              <a:chOff x="9892471" y="2880890"/>
              <a:chExt cx="191235" cy="180635"/>
            </a:xfrm>
          </p:grpSpPr>
          <p:cxnSp>
            <p:nvCxnSpPr>
              <p:cNvPr id="61" name="Straight Connector 60">
                <a:extLst>
                  <a:ext uri="{FF2B5EF4-FFF2-40B4-BE49-F238E27FC236}">
                    <a16:creationId xmlns:a16="http://schemas.microsoft.com/office/drawing/2014/main" id="{1C87465F-051C-5F1B-817B-DA294DB18BEB}"/>
                  </a:ext>
                </a:extLst>
              </p:cNvPr>
              <p:cNvCxnSpPr/>
              <p:nvPr/>
            </p:nvCxnSpPr>
            <p:spPr>
              <a:xfrm>
                <a:off x="9892471" y="2880890"/>
                <a:ext cx="0" cy="180055"/>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49A54B8-B510-81D7-6724-C0F276C6CDCB}"/>
                  </a:ext>
                </a:extLst>
              </p:cNvPr>
              <p:cNvCxnSpPr/>
              <p:nvPr/>
            </p:nvCxnSpPr>
            <p:spPr>
              <a:xfrm>
                <a:off x="9988377" y="2881469"/>
                <a:ext cx="0" cy="180055"/>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8E78C89-0D5E-8CE1-D545-D7EAAEBE6D46}"/>
                  </a:ext>
                </a:extLst>
              </p:cNvPr>
              <p:cNvCxnSpPr/>
              <p:nvPr/>
            </p:nvCxnSpPr>
            <p:spPr>
              <a:xfrm>
                <a:off x="10083706" y="2881470"/>
                <a:ext cx="0" cy="180055"/>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88F8CD11-6A6E-6C91-CEFE-96C59D67E5BA}"/>
                </a:ext>
              </a:extLst>
            </p:cNvPr>
            <p:cNvGrpSpPr/>
            <p:nvPr/>
          </p:nvGrpSpPr>
          <p:grpSpPr>
            <a:xfrm>
              <a:off x="11349629" y="2879150"/>
              <a:ext cx="191235" cy="180635"/>
              <a:chOff x="9892471" y="2880890"/>
              <a:chExt cx="191235" cy="180635"/>
            </a:xfrm>
          </p:grpSpPr>
          <p:cxnSp>
            <p:nvCxnSpPr>
              <p:cNvPr id="58" name="Straight Connector 57">
                <a:extLst>
                  <a:ext uri="{FF2B5EF4-FFF2-40B4-BE49-F238E27FC236}">
                    <a16:creationId xmlns:a16="http://schemas.microsoft.com/office/drawing/2014/main" id="{69A91B6E-12A3-50A1-97B5-A9D3F11490CD}"/>
                  </a:ext>
                </a:extLst>
              </p:cNvPr>
              <p:cNvCxnSpPr/>
              <p:nvPr/>
            </p:nvCxnSpPr>
            <p:spPr>
              <a:xfrm>
                <a:off x="9892471" y="2880890"/>
                <a:ext cx="0" cy="180055"/>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6C89090-F29F-D58A-DAD3-AD055ACDD7FC}"/>
                  </a:ext>
                </a:extLst>
              </p:cNvPr>
              <p:cNvCxnSpPr/>
              <p:nvPr/>
            </p:nvCxnSpPr>
            <p:spPr>
              <a:xfrm>
                <a:off x="9988377" y="2881469"/>
                <a:ext cx="0" cy="180055"/>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C7D97B8-CE07-0C88-E2D0-355C9B993F0C}"/>
                  </a:ext>
                </a:extLst>
              </p:cNvPr>
              <p:cNvCxnSpPr/>
              <p:nvPr/>
            </p:nvCxnSpPr>
            <p:spPr>
              <a:xfrm>
                <a:off x="10083706" y="2881470"/>
                <a:ext cx="0" cy="180055"/>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grpSp>
      </p:grpSp>
      <p:pic>
        <p:nvPicPr>
          <p:cNvPr id="76" name="Picture 75" descr="Shape&#10;&#10;Description automatically generated with low confidence">
            <a:extLst>
              <a:ext uri="{FF2B5EF4-FFF2-40B4-BE49-F238E27FC236}">
                <a16:creationId xmlns:a16="http://schemas.microsoft.com/office/drawing/2014/main" id="{9957F881-58B5-80A3-F4D4-032A0CA4C675}"/>
              </a:ext>
            </a:extLst>
          </p:cNvPr>
          <p:cNvPicPr>
            <a:picLocks noChangeAspect="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b="18061"/>
          <a:stretch/>
        </p:blipFill>
        <p:spPr>
          <a:xfrm>
            <a:off x="7715419" y="3098801"/>
            <a:ext cx="905519" cy="741968"/>
          </a:xfrm>
          <a:prstGeom prst="rect">
            <a:avLst/>
          </a:prstGeom>
        </p:spPr>
      </p:pic>
      <p:pic>
        <p:nvPicPr>
          <p:cNvPr id="77" name="Picture 76" descr="A picture containing text&#10;&#10;Description automatically generated">
            <a:extLst>
              <a:ext uri="{FF2B5EF4-FFF2-40B4-BE49-F238E27FC236}">
                <a16:creationId xmlns:a16="http://schemas.microsoft.com/office/drawing/2014/main" id="{A59E0AE0-85F2-3589-699E-9734127A5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3676" y="2991421"/>
            <a:ext cx="1387795" cy="1306160"/>
          </a:xfrm>
          <a:prstGeom prst="rect">
            <a:avLst/>
          </a:prstGeom>
        </p:spPr>
      </p:pic>
      <p:pic>
        <p:nvPicPr>
          <p:cNvPr id="78" name="Graphic 77" descr="Arrow: Clockwise curve with solid fill">
            <a:extLst>
              <a:ext uri="{FF2B5EF4-FFF2-40B4-BE49-F238E27FC236}">
                <a16:creationId xmlns:a16="http://schemas.microsoft.com/office/drawing/2014/main" id="{BB67A8C2-7F71-4971-D13A-5E7198E523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6959487" y="2960338"/>
            <a:ext cx="914400" cy="914400"/>
          </a:xfrm>
          <a:prstGeom prst="rect">
            <a:avLst/>
          </a:prstGeom>
        </p:spPr>
      </p:pic>
      <p:sp>
        <p:nvSpPr>
          <p:cNvPr id="79" name="TextBox 78">
            <a:extLst>
              <a:ext uri="{FF2B5EF4-FFF2-40B4-BE49-F238E27FC236}">
                <a16:creationId xmlns:a16="http://schemas.microsoft.com/office/drawing/2014/main" id="{BF9DB488-C5F1-74E8-97AF-F710EC820A99}"/>
              </a:ext>
            </a:extLst>
          </p:cNvPr>
          <p:cNvSpPr txBox="1"/>
          <p:nvPr/>
        </p:nvSpPr>
        <p:spPr>
          <a:xfrm>
            <a:off x="6799727" y="2775672"/>
            <a:ext cx="16312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High frequency</a:t>
            </a:r>
          </a:p>
        </p:txBody>
      </p:sp>
      <p:sp>
        <p:nvSpPr>
          <p:cNvPr id="80" name="TextBox 79">
            <a:extLst>
              <a:ext uri="{FF2B5EF4-FFF2-40B4-BE49-F238E27FC236}">
                <a16:creationId xmlns:a16="http://schemas.microsoft.com/office/drawing/2014/main" id="{87395E51-7DCA-69C5-5409-ECBF796CF25E}"/>
              </a:ext>
            </a:extLst>
          </p:cNvPr>
          <p:cNvSpPr txBox="1"/>
          <p:nvPr/>
        </p:nvSpPr>
        <p:spPr>
          <a:xfrm>
            <a:off x="7380055" y="3682333"/>
            <a:ext cx="9141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Low latency</a:t>
            </a:r>
          </a:p>
        </p:txBody>
      </p:sp>
      <p:sp>
        <p:nvSpPr>
          <p:cNvPr id="81" name="TextBox 80">
            <a:extLst>
              <a:ext uri="{FF2B5EF4-FFF2-40B4-BE49-F238E27FC236}">
                <a16:creationId xmlns:a16="http://schemas.microsoft.com/office/drawing/2014/main" id="{355886E4-7461-612A-C0DC-F0B62379CA7E}"/>
              </a:ext>
            </a:extLst>
          </p:cNvPr>
          <p:cNvSpPr txBox="1"/>
          <p:nvPr/>
        </p:nvSpPr>
        <p:spPr>
          <a:xfrm>
            <a:off x="4217308" y="5813074"/>
            <a:ext cx="199365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Sample bottle and cooler</a:t>
            </a:r>
          </a:p>
        </p:txBody>
      </p:sp>
      <p:pic>
        <p:nvPicPr>
          <p:cNvPr id="82" name="Picture 4" descr="Coleman 48-Quart Performance Cooler">
            <a:extLst>
              <a:ext uri="{FF2B5EF4-FFF2-40B4-BE49-F238E27FC236}">
                <a16:creationId xmlns:a16="http://schemas.microsoft.com/office/drawing/2014/main" id="{D29D0E40-84B4-D22E-F302-47BE4C16C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4990" y="5068707"/>
            <a:ext cx="1048686" cy="77407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a:extLst>
              <a:ext uri="{FF2B5EF4-FFF2-40B4-BE49-F238E27FC236}">
                <a16:creationId xmlns:a16="http://schemas.microsoft.com/office/drawing/2014/main" id="{0300D4AB-E034-1DA3-DBA0-682987E7A8C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rot="2474907">
            <a:off x="4179599" y="4351468"/>
            <a:ext cx="1158075" cy="1158075"/>
          </a:xfrm>
          <a:prstGeom prst="rect">
            <a:avLst/>
          </a:prstGeom>
        </p:spPr>
      </p:pic>
      <p:grpSp>
        <p:nvGrpSpPr>
          <p:cNvPr id="84" name="Group 83">
            <a:extLst>
              <a:ext uri="{FF2B5EF4-FFF2-40B4-BE49-F238E27FC236}">
                <a16:creationId xmlns:a16="http://schemas.microsoft.com/office/drawing/2014/main" id="{6F0DF563-AEBA-EA0A-7F39-3BEBAEAC49CF}"/>
              </a:ext>
            </a:extLst>
          </p:cNvPr>
          <p:cNvGrpSpPr/>
          <p:nvPr/>
        </p:nvGrpSpPr>
        <p:grpSpPr>
          <a:xfrm>
            <a:off x="6730657" y="4583479"/>
            <a:ext cx="1533428" cy="199330"/>
            <a:chOff x="9855200" y="2879150"/>
            <a:chExt cx="1533428" cy="199330"/>
          </a:xfrm>
        </p:grpSpPr>
        <p:cxnSp>
          <p:nvCxnSpPr>
            <p:cNvPr id="85" name="Straight Connector 84">
              <a:extLst>
                <a:ext uri="{FF2B5EF4-FFF2-40B4-BE49-F238E27FC236}">
                  <a16:creationId xmlns:a16="http://schemas.microsoft.com/office/drawing/2014/main" id="{5A49C9A3-C50A-1632-42B8-09D25CDE136E}"/>
                </a:ext>
              </a:extLst>
            </p:cNvPr>
            <p:cNvCxnSpPr>
              <a:cxnSpLocks/>
            </p:cNvCxnSpPr>
            <p:nvPr/>
          </p:nvCxnSpPr>
          <p:spPr>
            <a:xfrm>
              <a:off x="9855200" y="3078480"/>
              <a:ext cx="1533428" cy="0"/>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B7F140F-A8CD-A480-9734-0EA03D01A3F6}"/>
                </a:ext>
              </a:extLst>
            </p:cNvPr>
            <p:cNvCxnSpPr/>
            <p:nvPr/>
          </p:nvCxnSpPr>
          <p:spPr>
            <a:xfrm>
              <a:off x="9892471" y="2880890"/>
              <a:ext cx="0" cy="180055"/>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978B722-8D53-3E36-52FC-3B52C1C5EE63}"/>
                </a:ext>
              </a:extLst>
            </p:cNvPr>
            <p:cNvCxnSpPr/>
            <p:nvPr/>
          </p:nvCxnSpPr>
          <p:spPr>
            <a:xfrm>
              <a:off x="10370270" y="2881470"/>
              <a:ext cx="0" cy="180055"/>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289710-056D-78DF-13C5-17E6302BD4D1}"/>
                </a:ext>
              </a:extLst>
            </p:cNvPr>
            <p:cNvCxnSpPr/>
            <p:nvPr/>
          </p:nvCxnSpPr>
          <p:spPr>
            <a:xfrm>
              <a:off x="10856374" y="2880889"/>
              <a:ext cx="0" cy="180055"/>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3BDB79E-AC4A-1E74-97E1-C13739E30847}"/>
                </a:ext>
              </a:extLst>
            </p:cNvPr>
            <p:cNvCxnSpPr/>
            <p:nvPr/>
          </p:nvCxnSpPr>
          <p:spPr>
            <a:xfrm>
              <a:off x="11349629" y="2879150"/>
              <a:ext cx="0" cy="180055"/>
            </a:xfrm>
            <a:prstGeom prst="line">
              <a:avLst/>
            </a:prstGeom>
            <a:ln w="76200">
              <a:solidFill>
                <a:srgbClr val="167B2D"/>
              </a:solidFill>
            </a:ln>
          </p:spPr>
          <p:style>
            <a:lnRef idx="1">
              <a:schemeClr val="accent1"/>
            </a:lnRef>
            <a:fillRef idx="0">
              <a:schemeClr val="accent1"/>
            </a:fillRef>
            <a:effectRef idx="0">
              <a:schemeClr val="accent1"/>
            </a:effectRef>
            <a:fontRef idx="minor">
              <a:schemeClr val="tx1"/>
            </a:fontRef>
          </p:style>
        </p:cxnSp>
      </p:grpSp>
      <p:sp>
        <p:nvSpPr>
          <p:cNvPr id="90" name="TextBox 89">
            <a:extLst>
              <a:ext uri="{FF2B5EF4-FFF2-40B4-BE49-F238E27FC236}">
                <a16:creationId xmlns:a16="http://schemas.microsoft.com/office/drawing/2014/main" id="{273F1ED2-6BA4-7547-C5D6-5D74578EDEE1}"/>
              </a:ext>
            </a:extLst>
          </p:cNvPr>
          <p:cNvSpPr txBox="1"/>
          <p:nvPr/>
        </p:nvSpPr>
        <p:spPr>
          <a:xfrm>
            <a:off x="6767928" y="4843653"/>
            <a:ext cx="15890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Low frequency</a:t>
            </a:r>
          </a:p>
        </p:txBody>
      </p:sp>
      <p:sp>
        <p:nvSpPr>
          <p:cNvPr id="91" name="TextBox 90">
            <a:extLst>
              <a:ext uri="{FF2B5EF4-FFF2-40B4-BE49-F238E27FC236}">
                <a16:creationId xmlns:a16="http://schemas.microsoft.com/office/drawing/2014/main" id="{28D1CADB-06EB-2D47-C1BD-897634366B3A}"/>
              </a:ext>
            </a:extLst>
          </p:cNvPr>
          <p:cNvSpPr txBox="1"/>
          <p:nvPr/>
        </p:nvSpPr>
        <p:spPr>
          <a:xfrm>
            <a:off x="6816800" y="6206290"/>
            <a:ext cx="13611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High latency</a:t>
            </a:r>
          </a:p>
        </p:txBody>
      </p:sp>
      <p:pic>
        <p:nvPicPr>
          <p:cNvPr id="92" name="Picture 91" descr="Shape&#10;&#10;Description automatically generated with low confidence">
            <a:extLst>
              <a:ext uri="{FF2B5EF4-FFF2-40B4-BE49-F238E27FC236}">
                <a16:creationId xmlns:a16="http://schemas.microsoft.com/office/drawing/2014/main" id="{48361515-DE9F-BBA2-FFB9-89192BEBA091}"/>
              </a:ext>
            </a:extLst>
          </p:cNvPr>
          <p:cNvPicPr>
            <a:picLocks noChangeAspect="1"/>
          </p:cNvPicPr>
          <p:nvPr/>
        </p:nvPicPr>
        <p:blipFill rotWithShape="1">
          <a:blip r:embed="rId11">
            <a:duotone>
              <a:schemeClr val="accent1">
                <a:shade val="45000"/>
                <a:satMod val="135000"/>
              </a:schemeClr>
              <a:prstClr val="white"/>
            </a:duotone>
            <a:extLst>
              <a:ext uri="{28A0092B-C50C-407E-A947-70E740481C1C}">
                <a14:useLocalDpi xmlns:a14="http://schemas.microsoft.com/office/drawing/2010/main" val="0"/>
              </a:ext>
            </a:extLst>
          </a:blip>
          <a:srcRect b="23509"/>
          <a:stretch/>
        </p:blipFill>
        <p:spPr>
          <a:xfrm>
            <a:off x="6842356" y="5185033"/>
            <a:ext cx="1266056" cy="968428"/>
          </a:xfrm>
          <a:prstGeom prst="rect">
            <a:avLst/>
          </a:prstGeom>
        </p:spPr>
      </p:pic>
    </p:spTree>
    <p:extLst>
      <p:ext uri="{BB962C8B-B14F-4D97-AF65-F5344CB8AC3E}">
        <p14:creationId xmlns:p14="http://schemas.microsoft.com/office/powerpoint/2010/main" val="717563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DF95-D941-4887-9CE8-994AA5C17185}"/>
              </a:ext>
            </a:extLst>
          </p:cNvPr>
          <p:cNvSpPr>
            <a:spLocks noGrp="1"/>
          </p:cNvSpPr>
          <p:nvPr>
            <p:ph type="title"/>
          </p:nvPr>
        </p:nvSpPr>
        <p:spPr/>
        <p:txBody>
          <a:bodyPr/>
          <a:lstStyle/>
          <a:p>
            <a:r>
              <a:rPr lang="en-IE" dirty="0"/>
              <a:t>Today…</a:t>
            </a:r>
          </a:p>
        </p:txBody>
      </p:sp>
      <p:sp>
        <p:nvSpPr>
          <p:cNvPr id="3" name="Content Placeholder 2">
            <a:extLst>
              <a:ext uri="{FF2B5EF4-FFF2-40B4-BE49-F238E27FC236}">
                <a16:creationId xmlns:a16="http://schemas.microsoft.com/office/drawing/2014/main" id="{C6BE9135-5FCC-4739-BF47-DD3183376145}"/>
              </a:ext>
            </a:extLst>
          </p:cNvPr>
          <p:cNvSpPr>
            <a:spLocks noGrp="1"/>
          </p:cNvSpPr>
          <p:nvPr>
            <p:ph idx="1"/>
          </p:nvPr>
        </p:nvSpPr>
        <p:spPr>
          <a:xfrm>
            <a:off x="457200" y="827226"/>
            <a:ext cx="8229600" cy="4876800"/>
          </a:xfrm>
        </p:spPr>
        <p:txBody>
          <a:bodyPr/>
          <a:lstStyle/>
          <a:p>
            <a:pPr marL="0" indent="0">
              <a:buNone/>
            </a:pPr>
            <a:endParaRPr lang="en-IE" dirty="0"/>
          </a:p>
          <a:p>
            <a:pPr marL="0" indent="0">
              <a:buNone/>
            </a:pPr>
            <a:r>
              <a:rPr lang="en-IE" dirty="0"/>
              <a:t>We are going to generate forecasts of </a:t>
            </a:r>
            <a:r>
              <a:rPr lang="en-IE" b="1" dirty="0">
                <a:solidFill>
                  <a:srgbClr val="3D8853"/>
                </a:solidFill>
              </a:rPr>
              <a:t>phytoplankton biomass </a:t>
            </a:r>
            <a:r>
              <a:rPr lang="en-IE" dirty="0"/>
              <a:t>in lakes using an </a:t>
            </a:r>
            <a:r>
              <a:rPr lang="en-IE" b="1" dirty="0"/>
              <a:t>ecological model, </a:t>
            </a:r>
            <a:r>
              <a:rPr lang="en-IE" dirty="0"/>
              <a:t>and then use real data from the </a:t>
            </a:r>
            <a:r>
              <a:rPr lang="en-IE" b="1" dirty="0"/>
              <a:t>National Ecological Observatory Network </a:t>
            </a:r>
            <a:r>
              <a:rPr lang="en-IE" dirty="0"/>
              <a:t>to update the model through data assimilation.</a:t>
            </a:r>
          </a:p>
          <a:p>
            <a:pPr marL="0" indent="0">
              <a:buNone/>
            </a:pPr>
            <a:endParaRPr lang="en-IE" b="1" dirty="0"/>
          </a:p>
          <a:p>
            <a:pPr marL="0" indent="0">
              <a:buNone/>
            </a:pPr>
            <a:r>
              <a:rPr lang="en-IE" b="1" dirty="0">
                <a:solidFill>
                  <a:schemeClr val="accent5"/>
                </a:solidFill>
              </a:rPr>
              <a:t>Phytoplankton </a:t>
            </a:r>
            <a:r>
              <a:rPr lang="en-IE" dirty="0">
                <a:solidFill>
                  <a:schemeClr val="accent5"/>
                </a:solidFill>
              </a:rPr>
              <a:t>are microscopic primary producers that live in the water. They are the dominant primary producers in many lakes and reservoirs.</a:t>
            </a:r>
            <a:endParaRPr lang="en-IE" b="1" dirty="0"/>
          </a:p>
          <a:p>
            <a:pPr marL="0" indent="0">
              <a:buNone/>
            </a:pPr>
            <a:endParaRPr lang="en-IE" dirty="0"/>
          </a:p>
        </p:txBody>
      </p:sp>
      <p:sp>
        <p:nvSpPr>
          <p:cNvPr id="5" name="Content Placeholder 2">
            <a:extLst>
              <a:ext uri="{FF2B5EF4-FFF2-40B4-BE49-F238E27FC236}">
                <a16:creationId xmlns:a16="http://schemas.microsoft.com/office/drawing/2014/main" id="{4603903B-1261-F46D-8306-5425D0C4973E}"/>
              </a:ext>
            </a:extLst>
          </p:cNvPr>
          <p:cNvSpPr txBox="1">
            <a:spLocks/>
          </p:cNvSpPr>
          <p:nvPr/>
        </p:nvSpPr>
        <p:spPr>
          <a:xfrm>
            <a:off x="457200" y="4494190"/>
            <a:ext cx="5317958" cy="2363810"/>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spcAft>
                <a:spcPts val="800"/>
              </a:spcAft>
              <a:buNone/>
            </a:pPr>
            <a:r>
              <a:rPr lang="en-US" dirty="0"/>
              <a:t>What are the drivers of phytoplankton biomass in a lake?</a:t>
            </a:r>
          </a:p>
          <a:p>
            <a:pPr>
              <a:spcAft>
                <a:spcPts val="800"/>
              </a:spcAft>
              <a:buFont typeface="Wingdings" panose="05000000000000000000" pitchFamily="2" charset="2"/>
              <a:buChar char="§"/>
            </a:pPr>
            <a:r>
              <a:rPr lang="en-US" dirty="0"/>
              <a:t>Light</a:t>
            </a:r>
          </a:p>
          <a:p>
            <a:pPr>
              <a:spcAft>
                <a:spcPts val="800"/>
              </a:spcAft>
              <a:buFont typeface="Wingdings" panose="05000000000000000000" pitchFamily="2" charset="2"/>
              <a:buChar char="§"/>
            </a:pPr>
            <a:r>
              <a:rPr lang="en-US" dirty="0"/>
              <a:t>Water temperature</a:t>
            </a:r>
          </a:p>
          <a:p>
            <a:pPr>
              <a:spcAft>
                <a:spcPts val="800"/>
              </a:spcAft>
              <a:buFont typeface="Wingdings" panose="05000000000000000000" pitchFamily="2" charset="2"/>
              <a:buChar char="§"/>
            </a:pPr>
            <a:r>
              <a:rPr lang="en-US" dirty="0"/>
              <a:t>Available nutrients</a:t>
            </a:r>
          </a:p>
          <a:p>
            <a:pPr>
              <a:spcAft>
                <a:spcPts val="800"/>
              </a:spcAft>
              <a:buFont typeface="Wingdings" panose="05000000000000000000" pitchFamily="2" charset="2"/>
              <a:buChar char="§"/>
            </a:pPr>
            <a:r>
              <a:rPr lang="en-US" dirty="0"/>
              <a:t>Zooplankton</a:t>
            </a:r>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pic>
        <p:nvPicPr>
          <p:cNvPr id="6" name="Picture 2">
            <a:extLst>
              <a:ext uri="{FF2B5EF4-FFF2-40B4-BE49-F238E27FC236}">
                <a16:creationId xmlns:a16="http://schemas.microsoft.com/office/drawing/2014/main" id="{635C80A6-1A81-7274-9A52-F2933D3E4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5158" y="4205875"/>
            <a:ext cx="3151746" cy="23638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0BC3DFE-719B-EFDA-57DF-66F4F33F6FCC}"/>
              </a:ext>
            </a:extLst>
          </p:cNvPr>
          <p:cNvSpPr txBox="1"/>
          <p:nvPr/>
        </p:nvSpPr>
        <p:spPr>
          <a:xfrm>
            <a:off x="5113638" y="6569685"/>
            <a:ext cx="3813266" cy="246221"/>
          </a:xfrm>
          <a:prstGeom prst="rect">
            <a:avLst/>
          </a:prstGeom>
          <a:noFill/>
        </p:spPr>
        <p:txBody>
          <a:bodyPr wrap="square" rtlCol="0">
            <a:spAutoFit/>
          </a:bodyPr>
          <a:lstStyle/>
          <a:p>
            <a:pPr algn="r"/>
            <a:r>
              <a:rPr lang="en-US" sz="1000" dirty="0"/>
              <a:t>Image: Wikimedia commons</a:t>
            </a:r>
          </a:p>
        </p:txBody>
      </p:sp>
      <p:sp>
        <p:nvSpPr>
          <p:cNvPr id="4" name="Slide Number Placeholder 3">
            <a:extLst>
              <a:ext uri="{FF2B5EF4-FFF2-40B4-BE49-F238E27FC236}">
                <a16:creationId xmlns:a16="http://schemas.microsoft.com/office/drawing/2014/main" id="{B762E244-38F3-032E-1941-F3C35D9F5DE0}"/>
              </a:ext>
            </a:extLst>
          </p:cNvPr>
          <p:cNvSpPr>
            <a:spLocks noGrp="1"/>
          </p:cNvSpPr>
          <p:nvPr>
            <p:ph type="sldNum" sz="quarter" idx="12"/>
          </p:nvPr>
        </p:nvSpPr>
        <p:spPr/>
        <p:txBody>
          <a:bodyPr/>
          <a:lstStyle/>
          <a:p>
            <a:fld id="{2A200FE8-A619-F642-9571-C47EDB9D5720}" type="slidenum">
              <a:rPr lang="en-US" smtClean="0"/>
              <a:t>21</a:t>
            </a:fld>
            <a:endParaRPr lang="en-US"/>
          </a:p>
        </p:txBody>
      </p:sp>
    </p:spTree>
    <p:extLst>
      <p:ext uri="{BB962C8B-B14F-4D97-AF65-F5344CB8AC3E}">
        <p14:creationId xmlns:p14="http://schemas.microsoft.com/office/powerpoint/2010/main" val="326725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dvAuto="50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DF95-D941-4887-9CE8-994AA5C17185}"/>
              </a:ext>
            </a:extLst>
          </p:cNvPr>
          <p:cNvSpPr>
            <a:spLocks noGrp="1"/>
          </p:cNvSpPr>
          <p:nvPr>
            <p:ph type="title"/>
          </p:nvPr>
        </p:nvSpPr>
        <p:spPr/>
        <p:txBody>
          <a:bodyPr/>
          <a:lstStyle/>
          <a:p>
            <a:r>
              <a:rPr lang="en-IE" dirty="0"/>
              <a:t>Today…</a:t>
            </a:r>
          </a:p>
        </p:txBody>
      </p:sp>
      <p:sp>
        <p:nvSpPr>
          <p:cNvPr id="24" name="TextBox 23">
            <a:extLst>
              <a:ext uri="{FF2B5EF4-FFF2-40B4-BE49-F238E27FC236}">
                <a16:creationId xmlns:a16="http://schemas.microsoft.com/office/drawing/2014/main" id="{89EA5C87-6FC8-0B94-6F0C-374FF3676821}"/>
              </a:ext>
            </a:extLst>
          </p:cNvPr>
          <p:cNvSpPr txBox="1"/>
          <p:nvPr/>
        </p:nvSpPr>
        <p:spPr>
          <a:xfrm>
            <a:off x="5113638" y="6569685"/>
            <a:ext cx="3813266" cy="246221"/>
          </a:xfrm>
          <a:prstGeom prst="rect">
            <a:avLst/>
          </a:prstGeom>
          <a:noFill/>
        </p:spPr>
        <p:txBody>
          <a:bodyPr wrap="square" rtlCol="0">
            <a:spAutoFit/>
          </a:bodyPr>
          <a:lstStyle/>
          <a:p>
            <a:pPr algn="r"/>
            <a:r>
              <a:rPr lang="en-US" sz="1000" dirty="0"/>
              <a:t>Image: Wikimedia commons</a:t>
            </a:r>
          </a:p>
        </p:txBody>
      </p:sp>
      <p:sp>
        <p:nvSpPr>
          <p:cNvPr id="6" name="Content Placeholder 2">
            <a:extLst>
              <a:ext uri="{FF2B5EF4-FFF2-40B4-BE49-F238E27FC236}">
                <a16:creationId xmlns:a16="http://schemas.microsoft.com/office/drawing/2014/main" id="{C0B1F8A9-932D-6DBC-8C84-F2D2F4AE5246}"/>
              </a:ext>
            </a:extLst>
          </p:cNvPr>
          <p:cNvSpPr txBox="1">
            <a:spLocks/>
          </p:cNvSpPr>
          <p:nvPr/>
        </p:nvSpPr>
        <p:spPr>
          <a:xfrm>
            <a:off x="457199" y="1174698"/>
            <a:ext cx="8285333"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endParaRPr lang="en-IE" dirty="0"/>
          </a:p>
          <a:p>
            <a:pPr marL="0" indent="0">
              <a:buNone/>
            </a:pPr>
            <a:r>
              <a:rPr lang="en-IE" dirty="0"/>
              <a:t>We are going to generate forecasts of </a:t>
            </a:r>
            <a:r>
              <a:rPr lang="en-IE" b="1" dirty="0">
                <a:solidFill>
                  <a:srgbClr val="3D8853"/>
                </a:solidFill>
              </a:rPr>
              <a:t>phytoplankton biomass in lakes</a:t>
            </a:r>
            <a:r>
              <a:rPr lang="en-IE" dirty="0"/>
              <a:t> using an </a:t>
            </a:r>
            <a:r>
              <a:rPr lang="en-IE" b="1" dirty="0"/>
              <a:t>ecological model, </a:t>
            </a:r>
            <a:r>
              <a:rPr lang="en-IE" dirty="0"/>
              <a:t>and then use real data from the </a:t>
            </a:r>
            <a:r>
              <a:rPr lang="en-IE" b="1" dirty="0"/>
              <a:t>National Ecological Observatory Network </a:t>
            </a:r>
            <a:r>
              <a:rPr lang="en-IE" dirty="0"/>
              <a:t>to update the model through data assimilation.</a:t>
            </a:r>
          </a:p>
          <a:p>
            <a:pPr marL="0" indent="0">
              <a:buNone/>
            </a:pPr>
            <a:br>
              <a:rPr lang="en-IE" dirty="0"/>
            </a:br>
            <a:r>
              <a:rPr lang="en-IE" dirty="0"/>
              <a:t>Why forecast </a:t>
            </a:r>
            <a:r>
              <a:rPr lang="en-IE" b="1" dirty="0">
                <a:solidFill>
                  <a:schemeClr val="accent5"/>
                </a:solidFill>
              </a:rPr>
              <a:t>phytoplankton biomass in lakes?</a:t>
            </a:r>
          </a:p>
          <a:p>
            <a:pPr marL="0" indent="0">
              <a:buNone/>
            </a:pPr>
            <a:endParaRPr lang="en-IE" sz="2400" b="1" dirty="0">
              <a:solidFill>
                <a:schemeClr val="accent5"/>
              </a:solidFill>
            </a:endParaRPr>
          </a:p>
          <a:p>
            <a:pPr marL="0" indent="0">
              <a:buFont typeface="Arial" pitchFamily="34" charset="0"/>
              <a:buNone/>
            </a:pPr>
            <a:endParaRPr lang="en-IE" dirty="0"/>
          </a:p>
        </p:txBody>
      </p:sp>
      <p:sp>
        <p:nvSpPr>
          <p:cNvPr id="3" name="Content Placeholder 2">
            <a:extLst>
              <a:ext uri="{FF2B5EF4-FFF2-40B4-BE49-F238E27FC236}">
                <a16:creationId xmlns:a16="http://schemas.microsoft.com/office/drawing/2014/main" id="{D567650E-1C2E-8A21-58B7-B3823028552B}"/>
              </a:ext>
            </a:extLst>
          </p:cNvPr>
          <p:cNvSpPr txBox="1">
            <a:spLocks/>
          </p:cNvSpPr>
          <p:nvPr/>
        </p:nvSpPr>
        <p:spPr>
          <a:xfrm>
            <a:off x="457198" y="4020256"/>
            <a:ext cx="5317958" cy="2762479"/>
          </a:xfrm>
          <a:prstGeom prst="rect">
            <a:avLst/>
          </a:prstGeom>
        </p:spPr>
        <p:txBody>
          <a:bodyPr vert="horz" lIns="91440" tIns="45720" rIns="91440" bIns="45720" rtlCol="0">
            <a:normAutofit fontScale="925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IE" dirty="0"/>
              <a:t>Excess phytoplankton biomass can lead to harmful blooms, which compromise water quality through:</a:t>
            </a:r>
          </a:p>
          <a:p>
            <a:r>
              <a:rPr lang="en-IE" dirty="0"/>
              <a:t>Production of toxins, </a:t>
            </a:r>
          </a:p>
          <a:p>
            <a:r>
              <a:rPr lang="en-IE" dirty="0"/>
              <a:t>Production of taste and </a:t>
            </a:r>
            <a:r>
              <a:rPr lang="en-IE" dirty="0" err="1"/>
              <a:t>odor</a:t>
            </a:r>
            <a:r>
              <a:rPr lang="en-IE" dirty="0"/>
              <a:t> compounds, </a:t>
            </a:r>
          </a:p>
          <a:p>
            <a:r>
              <a:rPr lang="en-US" dirty="0"/>
              <a:t>Creation of anoxic zones, leading to fish kills</a:t>
            </a:r>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pic>
        <p:nvPicPr>
          <p:cNvPr id="1026" name="Picture 2" descr="Harmful algal bloom - Wikipedia">
            <a:extLst>
              <a:ext uri="{FF2B5EF4-FFF2-40B4-BE49-F238E27FC236}">
                <a16:creationId xmlns:a16="http://schemas.microsoft.com/office/drawing/2014/main" id="{DEA207F1-E16C-B6A8-F11E-3588AAF68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3045" y="4155108"/>
            <a:ext cx="3083859" cy="231289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DD2FA15-CC52-F7FA-CB79-D7FEA5FD01EC}"/>
              </a:ext>
            </a:extLst>
          </p:cNvPr>
          <p:cNvSpPr>
            <a:spLocks noGrp="1"/>
          </p:cNvSpPr>
          <p:nvPr>
            <p:ph type="sldNum" sz="quarter" idx="12"/>
          </p:nvPr>
        </p:nvSpPr>
        <p:spPr/>
        <p:txBody>
          <a:bodyPr/>
          <a:lstStyle/>
          <a:p>
            <a:fld id="{2A200FE8-A619-F642-9571-C47EDB9D5720}" type="slidenum">
              <a:rPr lang="en-US" smtClean="0"/>
              <a:t>22</a:t>
            </a:fld>
            <a:endParaRPr lang="en-US"/>
          </a:p>
        </p:txBody>
      </p:sp>
    </p:spTree>
    <p:extLst>
      <p:ext uri="{BB962C8B-B14F-4D97-AF65-F5344CB8AC3E}">
        <p14:creationId xmlns:p14="http://schemas.microsoft.com/office/powerpoint/2010/main" val="1538136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DF95-D941-4887-9CE8-994AA5C17185}"/>
              </a:ext>
            </a:extLst>
          </p:cNvPr>
          <p:cNvSpPr>
            <a:spLocks noGrp="1"/>
          </p:cNvSpPr>
          <p:nvPr>
            <p:ph type="title"/>
          </p:nvPr>
        </p:nvSpPr>
        <p:spPr/>
        <p:txBody>
          <a:bodyPr/>
          <a:lstStyle/>
          <a:p>
            <a:r>
              <a:rPr lang="en-IE" dirty="0"/>
              <a:t>Today…</a:t>
            </a:r>
          </a:p>
        </p:txBody>
      </p:sp>
      <p:sp>
        <p:nvSpPr>
          <p:cNvPr id="24" name="TextBox 23">
            <a:extLst>
              <a:ext uri="{FF2B5EF4-FFF2-40B4-BE49-F238E27FC236}">
                <a16:creationId xmlns:a16="http://schemas.microsoft.com/office/drawing/2014/main" id="{89EA5C87-6FC8-0B94-6F0C-374FF3676821}"/>
              </a:ext>
            </a:extLst>
          </p:cNvPr>
          <p:cNvSpPr txBox="1"/>
          <p:nvPr/>
        </p:nvSpPr>
        <p:spPr>
          <a:xfrm>
            <a:off x="5113638" y="6569685"/>
            <a:ext cx="3813266" cy="246221"/>
          </a:xfrm>
          <a:prstGeom prst="rect">
            <a:avLst/>
          </a:prstGeom>
          <a:noFill/>
        </p:spPr>
        <p:txBody>
          <a:bodyPr wrap="square" rtlCol="0">
            <a:spAutoFit/>
          </a:bodyPr>
          <a:lstStyle/>
          <a:p>
            <a:pPr algn="r"/>
            <a:r>
              <a:rPr lang="en-US" sz="1000" dirty="0"/>
              <a:t>Image: Wikimedia commons</a:t>
            </a:r>
          </a:p>
        </p:txBody>
      </p:sp>
      <p:sp>
        <p:nvSpPr>
          <p:cNvPr id="6" name="Content Placeholder 2">
            <a:extLst>
              <a:ext uri="{FF2B5EF4-FFF2-40B4-BE49-F238E27FC236}">
                <a16:creationId xmlns:a16="http://schemas.microsoft.com/office/drawing/2014/main" id="{C0B1F8A9-932D-6DBC-8C84-F2D2F4AE5246}"/>
              </a:ext>
            </a:extLst>
          </p:cNvPr>
          <p:cNvSpPr txBox="1">
            <a:spLocks/>
          </p:cNvSpPr>
          <p:nvPr/>
        </p:nvSpPr>
        <p:spPr>
          <a:xfrm>
            <a:off x="457199" y="1174698"/>
            <a:ext cx="8285333"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endParaRPr lang="en-IE" dirty="0"/>
          </a:p>
          <a:p>
            <a:pPr marL="0" indent="0">
              <a:buNone/>
            </a:pPr>
            <a:r>
              <a:rPr lang="en-IE" dirty="0"/>
              <a:t>We are going to generate forecasts of </a:t>
            </a:r>
            <a:r>
              <a:rPr lang="en-IE" b="1" dirty="0">
                <a:solidFill>
                  <a:srgbClr val="3D8853"/>
                </a:solidFill>
              </a:rPr>
              <a:t>phytoplankton biomass in lakes</a:t>
            </a:r>
            <a:r>
              <a:rPr lang="en-IE" dirty="0"/>
              <a:t> using an </a:t>
            </a:r>
            <a:r>
              <a:rPr lang="en-IE" b="1" dirty="0"/>
              <a:t>ecological model, </a:t>
            </a:r>
            <a:r>
              <a:rPr lang="en-IE" dirty="0"/>
              <a:t>and then use real data from the </a:t>
            </a:r>
            <a:r>
              <a:rPr lang="en-IE" b="1" dirty="0"/>
              <a:t>National Ecological Observatory Network </a:t>
            </a:r>
            <a:r>
              <a:rPr lang="en-IE" dirty="0"/>
              <a:t>to update the model through data assimilation.</a:t>
            </a:r>
          </a:p>
          <a:p>
            <a:pPr marL="0" indent="0">
              <a:buNone/>
            </a:pPr>
            <a:br>
              <a:rPr lang="en-IE" dirty="0">
                <a:solidFill>
                  <a:srgbClr val="3D8853"/>
                </a:solidFill>
              </a:rPr>
            </a:br>
            <a:r>
              <a:rPr lang="en-IE" b="1" dirty="0">
                <a:solidFill>
                  <a:srgbClr val="3D8853"/>
                </a:solidFill>
              </a:rPr>
              <a:t>Chlorophyll-a data</a:t>
            </a:r>
            <a:r>
              <a:rPr lang="en-IE" dirty="0">
                <a:solidFill>
                  <a:srgbClr val="3D8853"/>
                </a:solidFill>
              </a:rPr>
              <a:t> are a useful proxy for phytoplankton biomass in lakes.</a:t>
            </a:r>
            <a:endParaRPr lang="en-IE" b="1" dirty="0">
              <a:solidFill>
                <a:srgbClr val="3D8853"/>
              </a:solidFill>
            </a:endParaRPr>
          </a:p>
          <a:p>
            <a:pPr marL="0" indent="0">
              <a:buNone/>
            </a:pPr>
            <a:endParaRPr lang="en-IE" sz="2400" b="1" dirty="0">
              <a:solidFill>
                <a:schemeClr val="accent5"/>
              </a:solidFill>
            </a:endParaRPr>
          </a:p>
          <a:p>
            <a:pPr marL="0" indent="0">
              <a:buFont typeface="Arial" pitchFamily="34" charset="0"/>
              <a:buNone/>
            </a:pPr>
            <a:endParaRPr lang="en-IE" dirty="0"/>
          </a:p>
        </p:txBody>
      </p:sp>
      <p:sp>
        <p:nvSpPr>
          <p:cNvPr id="3" name="Content Placeholder 2">
            <a:extLst>
              <a:ext uri="{FF2B5EF4-FFF2-40B4-BE49-F238E27FC236}">
                <a16:creationId xmlns:a16="http://schemas.microsoft.com/office/drawing/2014/main" id="{D567650E-1C2E-8A21-58B7-B3823028552B}"/>
              </a:ext>
            </a:extLst>
          </p:cNvPr>
          <p:cNvSpPr txBox="1">
            <a:spLocks/>
          </p:cNvSpPr>
          <p:nvPr/>
        </p:nvSpPr>
        <p:spPr>
          <a:xfrm>
            <a:off x="457198" y="4291705"/>
            <a:ext cx="5317958" cy="2524201"/>
          </a:xfrm>
          <a:prstGeom prst="rect">
            <a:avLst/>
          </a:prstGeom>
        </p:spPr>
        <p:txBody>
          <a:bodyPr vert="horz" lIns="91440" tIns="45720" rIns="91440" bIns="45720" rtlCol="0">
            <a:normAutofit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IE" sz="2200" dirty="0"/>
              <a:t>Chlorophyll-a is a molecule that phytoplankton use for photosynthesis.</a:t>
            </a:r>
          </a:p>
          <a:p>
            <a:r>
              <a:rPr lang="en-US" sz="2200" dirty="0"/>
              <a:t>Measuring chlorophyll-a concentrations in water can give a bulk estimate of phytoplankton concentrations.</a:t>
            </a:r>
          </a:p>
          <a:p>
            <a:r>
              <a:rPr lang="en-US" sz="2200" dirty="0"/>
              <a:t>Chlorophyll-a data can be collected at a high frequency by automated sensors.</a:t>
            </a:r>
          </a:p>
        </p:txBody>
      </p:sp>
      <p:pic>
        <p:nvPicPr>
          <p:cNvPr id="1026" name="Picture 2" descr="Harmful algal bloom - Wikipedia">
            <a:extLst>
              <a:ext uri="{FF2B5EF4-FFF2-40B4-BE49-F238E27FC236}">
                <a16:creationId xmlns:a16="http://schemas.microsoft.com/office/drawing/2014/main" id="{DEA207F1-E16C-B6A8-F11E-3588AAF68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3045" y="4155108"/>
            <a:ext cx="3083859" cy="231289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1E21575-DF7F-84EA-0744-E329333F41DA}"/>
              </a:ext>
            </a:extLst>
          </p:cNvPr>
          <p:cNvSpPr>
            <a:spLocks noGrp="1"/>
          </p:cNvSpPr>
          <p:nvPr>
            <p:ph type="sldNum" sz="quarter" idx="12"/>
          </p:nvPr>
        </p:nvSpPr>
        <p:spPr/>
        <p:txBody>
          <a:bodyPr/>
          <a:lstStyle/>
          <a:p>
            <a:fld id="{2A200FE8-A619-F642-9571-C47EDB9D5720}" type="slidenum">
              <a:rPr lang="en-US" smtClean="0"/>
              <a:t>23</a:t>
            </a:fld>
            <a:endParaRPr lang="en-US"/>
          </a:p>
        </p:txBody>
      </p:sp>
    </p:spTree>
    <p:extLst>
      <p:ext uri="{BB962C8B-B14F-4D97-AF65-F5344CB8AC3E}">
        <p14:creationId xmlns:p14="http://schemas.microsoft.com/office/powerpoint/2010/main" val="1761632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DF95-D941-4887-9CE8-994AA5C17185}"/>
              </a:ext>
            </a:extLst>
          </p:cNvPr>
          <p:cNvSpPr>
            <a:spLocks noGrp="1"/>
          </p:cNvSpPr>
          <p:nvPr>
            <p:ph type="title"/>
          </p:nvPr>
        </p:nvSpPr>
        <p:spPr/>
        <p:txBody>
          <a:bodyPr/>
          <a:lstStyle/>
          <a:p>
            <a:r>
              <a:rPr lang="en-IE" dirty="0"/>
              <a:t>Today…</a:t>
            </a:r>
          </a:p>
        </p:txBody>
      </p:sp>
      <p:sp>
        <p:nvSpPr>
          <p:cNvPr id="6" name="Content Placeholder 2">
            <a:extLst>
              <a:ext uri="{FF2B5EF4-FFF2-40B4-BE49-F238E27FC236}">
                <a16:creationId xmlns:a16="http://schemas.microsoft.com/office/drawing/2014/main" id="{C0B1F8A9-932D-6DBC-8C84-F2D2F4AE5246}"/>
              </a:ext>
            </a:extLst>
          </p:cNvPr>
          <p:cNvSpPr txBox="1">
            <a:spLocks/>
          </p:cNvSpPr>
          <p:nvPr/>
        </p:nvSpPr>
        <p:spPr>
          <a:xfrm>
            <a:off x="457199" y="1174698"/>
            <a:ext cx="8285333"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endParaRPr lang="en-IE" dirty="0"/>
          </a:p>
          <a:p>
            <a:pPr marL="0" indent="0">
              <a:buNone/>
            </a:pPr>
            <a:r>
              <a:rPr lang="en-IE" dirty="0"/>
              <a:t>We are going to generate forecasts of </a:t>
            </a:r>
            <a:r>
              <a:rPr lang="en-IE" b="1" dirty="0"/>
              <a:t>phytoplankton biomass </a:t>
            </a:r>
            <a:r>
              <a:rPr lang="en-IE" dirty="0"/>
              <a:t>in lakes using an </a:t>
            </a:r>
            <a:r>
              <a:rPr lang="en-IE" b="1" dirty="0">
                <a:solidFill>
                  <a:srgbClr val="3D8853"/>
                </a:solidFill>
              </a:rPr>
              <a:t>ecological model,</a:t>
            </a:r>
            <a:r>
              <a:rPr lang="en-IE" b="1" dirty="0"/>
              <a:t> </a:t>
            </a:r>
            <a:r>
              <a:rPr lang="en-IE" dirty="0"/>
              <a:t>and then use real data from the </a:t>
            </a:r>
            <a:r>
              <a:rPr lang="en-IE" b="1" dirty="0"/>
              <a:t>National Ecological Observatory Network </a:t>
            </a:r>
            <a:r>
              <a:rPr lang="en-IE" dirty="0"/>
              <a:t>to update the model through data assimilation.</a:t>
            </a:r>
          </a:p>
          <a:p>
            <a:pPr marL="0" indent="0">
              <a:buNone/>
            </a:pPr>
            <a:br>
              <a:rPr lang="en-IE" dirty="0"/>
            </a:br>
            <a:r>
              <a:rPr lang="en-IE" dirty="0">
                <a:solidFill>
                  <a:srgbClr val="3D8853"/>
                </a:solidFill>
              </a:rPr>
              <a:t>We will fit an </a:t>
            </a:r>
            <a:r>
              <a:rPr lang="en-IE" b="1" dirty="0">
                <a:solidFill>
                  <a:srgbClr val="3D8853"/>
                </a:solidFill>
              </a:rPr>
              <a:t>autoregressive model</a:t>
            </a:r>
            <a:r>
              <a:rPr lang="en-IE" dirty="0">
                <a:solidFill>
                  <a:srgbClr val="3D8853"/>
                </a:solidFill>
              </a:rPr>
              <a:t> to chlorophyll-a data from a lake site of your choice.</a:t>
            </a:r>
          </a:p>
          <a:p>
            <a:pPr marL="0" indent="0">
              <a:buNone/>
            </a:pPr>
            <a:endParaRPr lang="en-IE" sz="2400" b="1" dirty="0">
              <a:solidFill>
                <a:schemeClr val="accent5"/>
              </a:solidFill>
            </a:endParaRPr>
          </a:p>
          <a:p>
            <a:pPr marL="0" indent="0">
              <a:buFont typeface="Arial" pitchFamily="34" charset="0"/>
              <a:buNone/>
            </a:pPr>
            <a:endParaRPr lang="en-IE" dirty="0"/>
          </a:p>
        </p:txBody>
      </p:sp>
      <p:sp>
        <p:nvSpPr>
          <p:cNvPr id="4" name="Rounded Rectangle 3">
            <a:extLst>
              <a:ext uri="{FF2B5EF4-FFF2-40B4-BE49-F238E27FC236}">
                <a16:creationId xmlns:a16="http://schemas.microsoft.com/office/drawing/2014/main" id="{7F104A8A-02AF-5A83-7D78-E48D9A4294DD}"/>
              </a:ext>
            </a:extLst>
          </p:cNvPr>
          <p:cNvSpPr/>
          <p:nvPr/>
        </p:nvSpPr>
        <p:spPr>
          <a:xfrm>
            <a:off x="457198" y="4716379"/>
            <a:ext cx="4235116" cy="13351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IE" sz="2400" dirty="0">
                <a:solidFill>
                  <a:schemeClr val="bg1"/>
                </a:solidFill>
              </a:rPr>
              <a:t>An </a:t>
            </a:r>
            <a:r>
              <a:rPr lang="en-IE" sz="2400" b="1" dirty="0">
                <a:solidFill>
                  <a:schemeClr val="bg1"/>
                </a:solidFill>
              </a:rPr>
              <a:t>autoregressive model</a:t>
            </a:r>
            <a:r>
              <a:rPr lang="en-IE" sz="2400" dirty="0">
                <a:solidFill>
                  <a:schemeClr val="bg1"/>
                </a:solidFill>
              </a:rPr>
              <a:t> uses past values of a variable to predict future values.</a:t>
            </a:r>
          </a:p>
        </p:txBody>
      </p:sp>
      <p:sp>
        <p:nvSpPr>
          <p:cNvPr id="3" name="Slide Number Placeholder 2">
            <a:extLst>
              <a:ext uri="{FF2B5EF4-FFF2-40B4-BE49-F238E27FC236}">
                <a16:creationId xmlns:a16="http://schemas.microsoft.com/office/drawing/2014/main" id="{873253A9-F323-A4D3-9724-8E42195248A8}"/>
              </a:ext>
            </a:extLst>
          </p:cNvPr>
          <p:cNvSpPr>
            <a:spLocks noGrp="1"/>
          </p:cNvSpPr>
          <p:nvPr>
            <p:ph type="sldNum" sz="quarter" idx="12"/>
          </p:nvPr>
        </p:nvSpPr>
        <p:spPr/>
        <p:txBody>
          <a:bodyPr/>
          <a:lstStyle/>
          <a:p>
            <a:fld id="{2A200FE8-A619-F642-9571-C47EDB9D5720}" type="slidenum">
              <a:rPr lang="en-US" smtClean="0"/>
              <a:t>24</a:t>
            </a:fld>
            <a:endParaRPr lang="en-US"/>
          </a:p>
        </p:txBody>
      </p:sp>
      <p:grpSp>
        <p:nvGrpSpPr>
          <p:cNvPr id="10" name="Group 9">
            <a:extLst>
              <a:ext uri="{FF2B5EF4-FFF2-40B4-BE49-F238E27FC236}">
                <a16:creationId xmlns:a16="http://schemas.microsoft.com/office/drawing/2014/main" id="{83261B39-944E-7445-387F-E405786372A5}"/>
              </a:ext>
            </a:extLst>
          </p:cNvPr>
          <p:cNvGrpSpPr/>
          <p:nvPr/>
        </p:nvGrpSpPr>
        <p:grpSpPr>
          <a:xfrm>
            <a:off x="5197643" y="4077751"/>
            <a:ext cx="3625516" cy="2615045"/>
            <a:chOff x="5197643" y="4077751"/>
            <a:chExt cx="3625516" cy="2615045"/>
          </a:xfrm>
        </p:grpSpPr>
        <p:grpSp>
          <p:nvGrpSpPr>
            <p:cNvPr id="23" name="Group 22">
              <a:extLst>
                <a:ext uri="{FF2B5EF4-FFF2-40B4-BE49-F238E27FC236}">
                  <a16:creationId xmlns:a16="http://schemas.microsoft.com/office/drawing/2014/main" id="{15F52A75-50AD-2843-3E1D-477EDDBF3912}"/>
                </a:ext>
              </a:extLst>
            </p:cNvPr>
            <p:cNvGrpSpPr/>
            <p:nvPr/>
          </p:nvGrpSpPr>
          <p:grpSpPr>
            <a:xfrm>
              <a:off x="5197643" y="4077751"/>
              <a:ext cx="3625516" cy="2615045"/>
              <a:chOff x="5197643" y="4077751"/>
              <a:chExt cx="3625516" cy="2615045"/>
            </a:xfrm>
          </p:grpSpPr>
          <p:cxnSp>
            <p:nvCxnSpPr>
              <p:cNvPr id="7" name="Straight Connector 6">
                <a:extLst>
                  <a:ext uri="{FF2B5EF4-FFF2-40B4-BE49-F238E27FC236}">
                    <a16:creationId xmlns:a16="http://schemas.microsoft.com/office/drawing/2014/main" id="{64E14244-4DBE-3B77-F6B9-4A51A712AF1A}"/>
                  </a:ext>
                </a:extLst>
              </p:cNvPr>
              <p:cNvCxnSpPr/>
              <p:nvPr/>
            </p:nvCxnSpPr>
            <p:spPr>
              <a:xfrm>
                <a:off x="5213685" y="4379495"/>
                <a:ext cx="0" cy="18769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855D0DA-DC9B-BBD8-E4B5-384602BC2FAB}"/>
                  </a:ext>
                </a:extLst>
              </p:cNvPr>
              <p:cNvCxnSpPr>
                <a:cxnSpLocks/>
              </p:cNvCxnSpPr>
              <p:nvPr/>
            </p:nvCxnSpPr>
            <p:spPr>
              <a:xfrm flipH="1">
                <a:off x="5197643" y="6248400"/>
                <a:ext cx="36255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reeform 10">
                <a:extLst>
                  <a:ext uri="{FF2B5EF4-FFF2-40B4-BE49-F238E27FC236}">
                    <a16:creationId xmlns:a16="http://schemas.microsoft.com/office/drawing/2014/main" id="{E5940149-8FB5-40C1-2D9D-882A70F46343}"/>
                  </a:ext>
                </a:extLst>
              </p:cNvPr>
              <p:cNvSpPr/>
              <p:nvPr/>
            </p:nvSpPr>
            <p:spPr>
              <a:xfrm>
                <a:off x="5406189" y="4892842"/>
                <a:ext cx="1973179" cy="962526"/>
              </a:xfrm>
              <a:custGeom>
                <a:avLst/>
                <a:gdLst>
                  <a:gd name="connsiteX0" fmla="*/ 0 w 1973179"/>
                  <a:gd name="connsiteY0" fmla="*/ 962526 h 962526"/>
                  <a:gd name="connsiteX1" fmla="*/ 48127 w 1973179"/>
                  <a:gd name="connsiteY1" fmla="*/ 753979 h 962526"/>
                  <a:gd name="connsiteX2" fmla="*/ 64169 w 1973179"/>
                  <a:gd name="connsiteY2" fmla="*/ 705853 h 962526"/>
                  <a:gd name="connsiteX3" fmla="*/ 128337 w 1973179"/>
                  <a:gd name="connsiteY3" fmla="*/ 609600 h 962526"/>
                  <a:gd name="connsiteX4" fmla="*/ 208548 w 1973179"/>
                  <a:gd name="connsiteY4" fmla="*/ 625642 h 962526"/>
                  <a:gd name="connsiteX5" fmla="*/ 240632 w 1973179"/>
                  <a:gd name="connsiteY5" fmla="*/ 721895 h 962526"/>
                  <a:gd name="connsiteX6" fmla="*/ 288758 w 1973179"/>
                  <a:gd name="connsiteY6" fmla="*/ 818147 h 962526"/>
                  <a:gd name="connsiteX7" fmla="*/ 352927 w 1973179"/>
                  <a:gd name="connsiteY7" fmla="*/ 802105 h 962526"/>
                  <a:gd name="connsiteX8" fmla="*/ 433137 w 1973179"/>
                  <a:gd name="connsiteY8" fmla="*/ 705853 h 962526"/>
                  <a:gd name="connsiteX9" fmla="*/ 465222 w 1973179"/>
                  <a:gd name="connsiteY9" fmla="*/ 529390 h 962526"/>
                  <a:gd name="connsiteX10" fmla="*/ 497306 w 1973179"/>
                  <a:gd name="connsiteY10" fmla="*/ 417095 h 962526"/>
                  <a:gd name="connsiteX11" fmla="*/ 529390 w 1973179"/>
                  <a:gd name="connsiteY11" fmla="*/ 368969 h 962526"/>
                  <a:gd name="connsiteX12" fmla="*/ 657727 w 1973179"/>
                  <a:gd name="connsiteY12" fmla="*/ 385011 h 962526"/>
                  <a:gd name="connsiteX13" fmla="*/ 705853 w 1973179"/>
                  <a:gd name="connsiteY13" fmla="*/ 401053 h 962526"/>
                  <a:gd name="connsiteX14" fmla="*/ 721895 w 1973179"/>
                  <a:gd name="connsiteY14" fmla="*/ 721895 h 962526"/>
                  <a:gd name="connsiteX15" fmla="*/ 770022 w 1973179"/>
                  <a:gd name="connsiteY15" fmla="*/ 802105 h 962526"/>
                  <a:gd name="connsiteX16" fmla="*/ 818148 w 1973179"/>
                  <a:gd name="connsiteY16" fmla="*/ 818147 h 962526"/>
                  <a:gd name="connsiteX17" fmla="*/ 866274 w 1973179"/>
                  <a:gd name="connsiteY17" fmla="*/ 802105 h 962526"/>
                  <a:gd name="connsiteX18" fmla="*/ 898358 w 1973179"/>
                  <a:gd name="connsiteY18" fmla="*/ 753979 h 962526"/>
                  <a:gd name="connsiteX19" fmla="*/ 962527 w 1973179"/>
                  <a:gd name="connsiteY19" fmla="*/ 593558 h 962526"/>
                  <a:gd name="connsiteX20" fmla="*/ 1010653 w 1973179"/>
                  <a:gd name="connsiteY20" fmla="*/ 481263 h 962526"/>
                  <a:gd name="connsiteX21" fmla="*/ 1042737 w 1973179"/>
                  <a:gd name="connsiteY21" fmla="*/ 385011 h 962526"/>
                  <a:gd name="connsiteX22" fmla="*/ 1106906 w 1973179"/>
                  <a:gd name="connsiteY22" fmla="*/ 288758 h 962526"/>
                  <a:gd name="connsiteX23" fmla="*/ 1138990 w 1973179"/>
                  <a:gd name="connsiteY23" fmla="*/ 240632 h 962526"/>
                  <a:gd name="connsiteX24" fmla="*/ 1171074 w 1973179"/>
                  <a:gd name="connsiteY24" fmla="*/ 192505 h 962526"/>
                  <a:gd name="connsiteX25" fmla="*/ 1219200 w 1973179"/>
                  <a:gd name="connsiteY25" fmla="*/ 160421 h 962526"/>
                  <a:gd name="connsiteX26" fmla="*/ 1267327 w 1973179"/>
                  <a:gd name="connsiteY26" fmla="*/ 176463 h 962526"/>
                  <a:gd name="connsiteX27" fmla="*/ 1283369 w 1973179"/>
                  <a:gd name="connsiteY27" fmla="*/ 256674 h 962526"/>
                  <a:gd name="connsiteX28" fmla="*/ 1299411 w 1973179"/>
                  <a:gd name="connsiteY28" fmla="*/ 449179 h 962526"/>
                  <a:gd name="connsiteX29" fmla="*/ 1395664 w 1973179"/>
                  <a:gd name="connsiteY29" fmla="*/ 513347 h 962526"/>
                  <a:gd name="connsiteX30" fmla="*/ 1427748 w 1973179"/>
                  <a:gd name="connsiteY30" fmla="*/ 545432 h 962526"/>
                  <a:gd name="connsiteX31" fmla="*/ 1524000 w 1973179"/>
                  <a:gd name="connsiteY31" fmla="*/ 481263 h 962526"/>
                  <a:gd name="connsiteX32" fmla="*/ 1556085 w 1973179"/>
                  <a:gd name="connsiteY32" fmla="*/ 385011 h 962526"/>
                  <a:gd name="connsiteX33" fmla="*/ 1572127 w 1973179"/>
                  <a:gd name="connsiteY33" fmla="*/ 336884 h 962526"/>
                  <a:gd name="connsiteX34" fmla="*/ 1588169 w 1973179"/>
                  <a:gd name="connsiteY34" fmla="*/ 272716 h 962526"/>
                  <a:gd name="connsiteX35" fmla="*/ 1620253 w 1973179"/>
                  <a:gd name="connsiteY35" fmla="*/ 176463 h 962526"/>
                  <a:gd name="connsiteX36" fmla="*/ 1684422 w 1973179"/>
                  <a:gd name="connsiteY36" fmla="*/ 96253 h 962526"/>
                  <a:gd name="connsiteX37" fmla="*/ 1716506 w 1973179"/>
                  <a:gd name="connsiteY37" fmla="*/ 48126 h 962526"/>
                  <a:gd name="connsiteX38" fmla="*/ 1812758 w 1973179"/>
                  <a:gd name="connsiteY38" fmla="*/ 0 h 962526"/>
                  <a:gd name="connsiteX39" fmla="*/ 1828800 w 1973179"/>
                  <a:gd name="connsiteY39" fmla="*/ 96253 h 962526"/>
                  <a:gd name="connsiteX40" fmla="*/ 1844843 w 1973179"/>
                  <a:gd name="connsiteY40" fmla="*/ 160421 h 962526"/>
                  <a:gd name="connsiteX41" fmla="*/ 1876927 w 1973179"/>
                  <a:gd name="connsiteY41" fmla="*/ 352926 h 962526"/>
                  <a:gd name="connsiteX42" fmla="*/ 1909011 w 1973179"/>
                  <a:gd name="connsiteY42" fmla="*/ 465221 h 962526"/>
                  <a:gd name="connsiteX43" fmla="*/ 1973179 w 1973179"/>
                  <a:gd name="connsiteY43" fmla="*/ 481263 h 96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3179" h="962526">
                    <a:moveTo>
                      <a:pt x="0" y="962526"/>
                    </a:moveTo>
                    <a:cubicBezTo>
                      <a:pt x="20826" y="816753"/>
                      <a:pt x="4086" y="886102"/>
                      <a:pt x="48127" y="753979"/>
                    </a:cubicBezTo>
                    <a:cubicBezTo>
                      <a:pt x="53474" y="737937"/>
                      <a:pt x="54789" y="719923"/>
                      <a:pt x="64169" y="705853"/>
                    </a:cubicBezTo>
                    <a:lnTo>
                      <a:pt x="128337" y="609600"/>
                    </a:lnTo>
                    <a:cubicBezTo>
                      <a:pt x="155074" y="614947"/>
                      <a:pt x="189268" y="606362"/>
                      <a:pt x="208548" y="625642"/>
                    </a:cubicBezTo>
                    <a:cubicBezTo>
                      <a:pt x="232462" y="649556"/>
                      <a:pt x="229937" y="689811"/>
                      <a:pt x="240632" y="721895"/>
                    </a:cubicBezTo>
                    <a:cubicBezTo>
                      <a:pt x="262771" y="788311"/>
                      <a:pt x="247295" y="755952"/>
                      <a:pt x="288758" y="818147"/>
                    </a:cubicBezTo>
                    <a:cubicBezTo>
                      <a:pt x="310148" y="812800"/>
                      <a:pt x="333784" y="813044"/>
                      <a:pt x="352927" y="802105"/>
                    </a:cubicBezTo>
                    <a:cubicBezTo>
                      <a:pt x="386182" y="783102"/>
                      <a:pt x="412693" y="736519"/>
                      <a:pt x="433137" y="705853"/>
                    </a:cubicBezTo>
                    <a:cubicBezTo>
                      <a:pt x="444750" y="636175"/>
                      <a:pt x="450270" y="596673"/>
                      <a:pt x="465222" y="529390"/>
                    </a:cubicBezTo>
                    <a:cubicBezTo>
                      <a:pt x="469334" y="510885"/>
                      <a:pt x="486587" y="438534"/>
                      <a:pt x="497306" y="417095"/>
                    </a:cubicBezTo>
                    <a:cubicBezTo>
                      <a:pt x="505928" y="399850"/>
                      <a:pt x="518695" y="385011"/>
                      <a:pt x="529390" y="368969"/>
                    </a:cubicBezTo>
                    <a:cubicBezTo>
                      <a:pt x="572169" y="374316"/>
                      <a:pt x="615310" y="377299"/>
                      <a:pt x="657727" y="385011"/>
                    </a:cubicBezTo>
                    <a:cubicBezTo>
                      <a:pt x="674364" y="388036"/>
                      <a:pt x="702689" y="384442"/>
                      <a:pt x="705853" y="401053"/>
                    </a:cubicBezTo>
                    <a:cubicBezTo>
                      <a:pt x="725889" y="506243"/>
                      <a:pt x="712619" y="615217"/>
                      <a:pt x="721895" y="721895"/>
                    </a:cubicBezTo>
                    <a:cubicBezTo>
                      <a:pt x="724673" y="753847"/>
                      <a:pt x="742121" y="785365"/>
                      <a:pt x="770022" y="802105"/>
                    </a:cubicBezTo>
                    <a:cubicBezTo>
                      <a:pt x="784522" y="810805"/>
                      <a:pt x="802106" y="812800"/>
                      <a:pt x="818148" y="818147"/>
                    </a:cubicBezTo>
                    <a:cubicBezTo>
                      <a:pt x="834190" y="812800"/>
                      <a:pt x="853070" y="812668"/>
                      <a:pt x="866274" y="802105"/>
                    </a:cubicBezTo>
                    <a:cubicBezTo>
                      <a:pt x="881329" y="790061"/>
                      <a:pt x="888792" y="770719"/>
                      <a:pt x="898358" y="753979"/>
                    </a:cubicBezTo>
                    <a:cubicBezTo>
                      <a:pt x="936128" y="687883"/>
                      <a:pt x="936231" y="672446"/>
                      <a:pt x="962527" y="593558"/>
                    </a:cubicBezTo>
                    <a:cubicBezTo>
                      <a:pt x="1014163" y="438649"/>
                      <a:pt x="931364" y="679488"/>
                      <a:pt x="1010653" y="481263"/>
                    </a:cubicBezTo>
                    <a:cubicBezTo>
                      <a:pt x="1023213" y="449862"/>
                      <a:pt x="1023977" y="413150"/>
                      <a:pt x="1042737" y="385011"/>
                    </a:cubicBezTo>
                    <a:lnTo>
                      <a:pt x="1106906" y="288758"/>
                    </a:lnTo>
                    <a:lnTo>
                      <a:pt x="1138990" y="240632"/>
                    </a:lnTo>
                    <a:cubicBezTo>
                      <a:pt x="1149685" y="224590"/>
                      <a:pt x="1155032" y="203200"/>
                      <a:pt x="1171074" y="192505"/>
                    </a:cubicBezTo>
                    <a:lnTo>
                      <a:pt x="1219200" y="160421"/>
                    </a:lnTo>
                    <a:cubicBezTo>
                      <a:pt x="1235242" y="165768"/>
                      <a:pt x="1257947" y="162393"/>
                      <a:pt x="1267327" y="176463"/>
                    </a:cubicBezTo>
                    <a:cubicBezTo>
                      <a:pt x="1282452" y="199150"/>
                      <a:pt x="1280183" y="229594"/>
                      <a:pt x="1283369" y="256674"/>
                    </a:cubicBezTo>
                    <a:cubicBezTo>
                      <a:pt x="1290892" y="320624"/>
                      <a:pt x="1282820" y="386962"/>
                      <a:pt x="1299411" y="449179"/>
                    </a:cubicBezTo>
                    <a:cubicBezTo>
                      <a:pt x="1311135" y="493143"/>
                      <a:pt x="1362060" y="502146"/>
                      <a:pt x="1395664" y="513347"/>
                    </a:cubicBezTo>
                    <a:cubicBezTo>
                      <a:pt x="1406359" y="524042"/>
                      <a:pt x="1412829" y="542945"/>
                      <a:pt x="1427748" y="545432"/>
                    </a:cubicBezTo>
                    <a:cubicBezTo>
                      <a:pt x="1480607" y="554242"/>
                      <a:pt x="1505933" y="521913"/>
                      <a:pt x="1524000" y="481263"/>
                    </a:cubicBezTo>
                    <a:cubicBezTo>
                      <a:pt x="1537736" y="450358"/>
                      <a:pt x="1545390" y="417095"/>
                      <a:pt x="1556085" y="385011"/>
                    </a:cubicBezTo>
                    <a:cubicBezTo>
                      <a:pt x="1561433" y="368969"/>
                      <a:pt x="1568026" y="353289"/>
                      <a:pt x="1572127" y="336884"/>
                    </a:cubicBezTo>
                    <a:cubicBezTo>
                      <a:pt x="1577474" y="315495"/>
                      <a:pt x="1581834" y="293834"/>
                      <a:pt x="1588169" y="272716"/>
                    </a:cubicBezTo>
                    <a:cubicBezTo>
                      <a:pt x="1597887" y="240322"/>
                      <a:pt x="1601493" y="204603"/>
                      <a:pt x="1620253" y="176463"/>
                    </a:cubicBezTo>
                    <a:cubicBezTo>
                      <a:pt x="1719011" y="28326"/>
                      <a:pt x="1592981" y="210554"/>
                      <a:pt x="1684422" y="96253"/>
                    </a:cubicBezTo>
                    <a:cubicBezTo>
                      <a:pt x="1696466" y="81198"/>
                      <a:pt x="1702873" y="61759"/>
                      <a:pt x="1716506" y="48126"/>
                    </a:cubicBezTo>
                    <a:cubicBezTo>
                      <a:pt x="1747603" y="17028"/>
                      <a:pt x="1773616" y="13047"/>
                      <a:pt x="1812758" y="0"/>
                    </a:cubicBezTo>
                    <a:cubicBezTo>
                      <a:pt x="1818105" y="32084"/>
                      <a:pt x="1822421" y="64358"/>
                      <a:pt x="1828800" y="96253"/>
                    </a:cubicBezTo>
                    <a:cubicBezTo>
                      <a:pt x="1833124" y="117873"/>
                      <a:pt x="1840899" y="138729"/>
                      <a:pt x="1844843" y="160421"/>
                    </a:cubicBezTo>
                    <a:cubicBezTo>
                      <a:pt x="1878330" y="344597"/>
                      <a:pt x="1843670" y="203269"/>
                      <a:pt x="1876927" y="352926"/>
                    </a:cubicBezTo>
                    <a:cubicBezTo>
                      <a:pt x="1877046" y="353461"/>
                      <a:pt x="1901354" y="457564"/>
                      <a:pt x="1909011" y="465221"/>
                    </a:cubicBezTo>
                    <a:cubicBezTo>
                      <a:pt x="1926744" y="482954"/>
                      <a:pt x="1951443" y="481263"/>
                      <a:pt x="1973179" y="481263"/>
                    </a:cubicBezTo>
                  </a:path>
                </a:pathLst>
              </a:cu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A01340AE-12D1-5D90-CFDE-C6628853C6AC}"/>
                  </a:ext>
                </a:extLst>
              </p:cNvPr>
              <p:cNvCxnSpPr/>
              <p:nvPr/>
            </p:nvCxnSpPr>
            <p:spPr>
              <a:xfrm>
                <a:off x="7299158" y="4371474"/>
                <a:ext cx="0" cy="1876926"/>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38AA1C7-9FE8-E6B1-99FA-C6099C974FCD}"/>
                  </a:ext>
                </a:extLst>
              </p:cNvPr>
              <p:cNvSpPr txBox="1"/>
              <p:nvPr/>
            </p:nvSpPr>
            <p:spPr>
              <a:xfrm>
                <a:off x="6609347" y="6323464"/>
                <a:ext cx="586379" cy="369332"/>
              </a:xfrm>
              <a:prstGeom prst="rect">
                <a:avLst/>
              </a:prstGeom>
              <a:noFill/>
            </p:spPr>
            <p:txBody>
              <a:bodyPr wrap="none" rtlCol="0">
                <a:spAutoFit/>
              </a:bodyPr>
              <a:lstStyle/>
              <a:p>
                <a:r>
                  <a:rPr lang="en-US" b="1" dirty="0"/>
                  <a:t>Past</a:t>
                </a:r>
              </a:p>
            </p:txBody>
          </p:sp>
          <p:sp>
            <p:nvSpPr>
              <p:cNvPr id="16" name="TextBox 15">
                <a:extLst>
                  <a:ext uri="{FF2B5EF4-FFF2-40B4-BE49-F238E27FC236}">
                    <a16:creationId xmlns:a16="http://schemas.microsoft.com/office/drawing/2014/main" id="{061DDE1B-AA73-E148-2B6E-C3F3010B82CD}"/>
                  </a:ext>
                </a:extLst>
              </p:cNvPr>
              <p:cNvSpPr txBox="1"/>
              <p:nvPr/>
            </p:nvSpPr>
            <p:spPr>
              <a:xfrm>
                <a:off x="7379368" y="6323464"/>
                <a:ext cx="812082" cy="369332"/>
              </a:xfrm>
              <a:prstGeom prst="rect">
                <a:avLst/>
              </a:prstGeom>
              <a:noFill/>
            </p:spPr>
            <p:txBody>
              <a:bodyPr wrap="none" rtlCol="0">
                <a:spAutoFit/>
              </a:bodyPr>
              <a:lstStyle/>
              <a:p>
                <a:r>
                  <a:rPr lang="en-US" b="1" dirty="0"/>
                  <a:t>Future</a:t>
                </a:r>
              </a:p>
            </p:txBody>
          </p:sp>
          <p:sp>
            <p:nvSpPr>
              <p:cNvPr id="17" name="TextBox 16">
                <a:extLst>
                  <a:ext uri="{FF2B5EF4-FFF2-40B4-BE49-F238E27FC236}">
                    <a16:creationId xmlns:a16="http://schemas.microsoft.com/office/drawing/2014/main" id="{F078EEEE-AC1A-08B1-AE25-6B41D8B01D8B}"/>
                  </a:ext>
                </a:extLst>
              </p:cNvPr>
              <p:cNvSpPr txBox="1"/>
              <p:nvPr/>
            </p:nvSpPr>
            <p:spPr>
              <a:xfrm>
                <a:off x="5636581" y="4098577"/>
                <a:ext cx="1559145" cy="369332"/>
              </a:xfrm>
              <a:prstGeom prst="rect">
                <a:avLst/>
              </a:prstGeom>
              <a:noFill/>
            </p:spPr>
            <p:txBody>
              <a:bodyPr wrap="none" rtlCol="0">
                <a:spAutoFit/>
              </a:bodyPr>
              <a:lstStyle/>
              <a:p>
                <a:r>
                  <a:rPr lang="en-US" b="1" dirty="0"/>
                  <a:t>Historical data</a:t>
                </a:r>
              </a:p>
            </p:txBody>
          </p:sp>
          <p:sp>
            <p:nvSpPr>
              <p:cNvPr id="18" name="TextBox 17">
                <a:extLst>
                  <a:ext uri="{FF2B5EF4-FFF2-40B4-BE49-F238E27FC236}">
                    <a16:creationId xmlns:a16="http://schemas.microsoft.com/office/drawing/2014/main" id="{976E3F3D-505E-9616-FB76-A789C37E703C}"/>
                  </a:ext>
                </a:extLst>
              </p:cNvPr>
              <p:cNvSpPr txBox="1"/>
              <p:nvPr/>
            </p:nvSpPr>
            <p:spPr>
              <a:xfrm>
                <a:off x="7383799" y="4077751"/>
                <a:ext cx="983283" cy="369332"/>
              </a:xfrm>
              <a:prstGeom prst="rect">
                <a:avLst/>
              </a:prstGeom>
              <a:noFill/>
            </p:spPr>
            <p:txBody>
              <a:bodyPr wrap="none" rtlCol="0">
                <a:spAutoFit/>
              </a:bodyPr>
              <a:lstStyle/>
              <a:p>
                <a:r>
                  <a:rPr lang="en-US" b="1" dirty="0"/>
                  <a:t>Forecast</a:t>
                </a:r>
              </a:p>
            </p:txBody>
          </p:sp>
          <p:cxnSp>
            <p:nvCxnSpPr>
              <p:cNvPr id="20" name="Straight Arrow Connector 19">
                <a:extLst>
                  <a:ext uri="{FF2B5EF4-FFF2-40B4-BE49-F238E27FC236}">
                    <a16:creationId xmlns:a16="http://schemas.microsoft.com/office/drawing/2014/main" id="{8E4BD678-B26A-F420-FE8E-88735C51493D}"/>
                  </a:ext>
                </a:extLst>
              </p:cNvPr>
              <p:cNvCxnSpPr>
                <a:stCxn id="16" idx="3"/>
              </p:cNvCxnSpPr>
              <p:nvPr/>
            </p:nvCxnSpPr>
            <p:spPr>
              <a:xfrm>
                <a:off x="8191450" y="6508130"/>
                <a:ext cx="5510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35959F0-2344-0292-D1F7-EB835BB42B36}"/>
                  </a:ext>
                </a:extLst>
              </p:cNvPr>
              <p:cNvCxnSpPr>
                <a:cxnSpLocks/>
              </p:cNvCxnSpPr>
              <p:nvPr/>
            </p:nvCxnSpPr>
            <p:spPr>
              <a:xfrm flipH="1">
                <a:off x="5894474" y="6512913"/>
                <a:ext cx="7148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Freeform: Shape 190">
              <a:extLst>
                <a:ext uri="{FF2B5EF4-FFF2-40B4-BE49-F238E27FC236}">
                  <a16:creationId xmlns:a16="http://schemas.microsoft.com/office/drawing/2014/main" id="{20015910-276A-76DE-866B-4518576DB648}"/>
                </a:ext>
              </a:extLst>
            </p:cNvPr>
            <p:cNvSpPr/>
            <p:nvPr/>
          </p:nvSpPr>
          <p:spPr>
            <a:xfrm flipV="1">
              <a:off x="7345038" y="4318381"/>
              <a:ext cx="1341762" cy="1586858"/>
            </a:xfrm>
            <a:custGeom>
              <a:avLst/>
              <a:gdLst>
                <a:gd name="connsiteX0" fmla="*/ 3558 w 1878612"/>
                <a:gd name="connsiteY0" fmla="*/ 466095 h 1561952"/>
                <a:gd name="connsiteX1" fmla="*/ 910842 w 1878612"/>
                <a:gd name="connsiteY1" fmla="*/ 0 h 1561952"/>
                <a:gd name="connsiteX2" fmla="*/ 1878612 w 1878612"/>
                <a:gd name="connsiteY2" fmla="*/ 64044 h 1561952"/>
                <a:gd name="connsiteX3" fmla="*/ 1878612 w 1878612"/>
                <a:gd name="connsiteY3" fmla="*/ 1561952 h 1561952"/>
                <a:gd name="connsiteX4" fmla="*/ 903726 w 1878612"/>
                <a:gd name="connsiteY4" fmla="*/ 1177690 h 1561952"/>
                <a:gd name="connsiteX5" fmla="*/ 0 w 1878612"/>
                <a:gd name="connsiteY5" fmla="*/ 579950 h 1561952"/>
                <a:gd name="connsiteX6" fmla="*/ 3558 w 1878612"/>
                <a:gd name="connsiteY6" fmla="*/ 466095 h 1561952"/>
                <a:gd name="connsiteX0" fmla="*/ 3558 w 1878612"/>
                <a:gd name="connsiteY0" fmla="*/ 466095 h 1561952"/>
                <a:gd name="connsiteX1" fmla="*/ 910842 w 1878612"/>
                <a:gd name="connsiteY1" fmla="*/ 0 h 1561952"/>
                <a:gd name="connsiteX2" fmla="*/ 1878612 w 1878612"/>
                <a:gd name="connsiteY2" fmla="*/ 64044 h 1561952"/>
                <a:gd name="connsiteX3" fmla="*/ 1878612 w 1878612"/>
                <a:gd name="connsiteY3" fmla="*/ 1561952 h 1561952"/>
                <a:gd name="connsiteX4" fmla="*/ 882784 w 1878612"/>
                <a:gd name="connsiteY4" fmla="*/ 1181248 h 1561952"/>
                <a:gd name="connsiteX5" fmla="*/ 0 w 1878612"/>
                <a:gd name="connsiteY5" fmla="*/ 579950 h 1561952"/>
                <a:gd name="connsiteX6" fmla="*/ 3558 w 1878612"/>
                <a:gd name="connsiteY6" fmla="*/ 466095 h 1561952"/>
                <a:gd name="connsiteX0" fmla="*/ 3558 w 1878612"/>
                <a:gd name="connsiteY0" fmla="*/ 466095 h 1586858"/>
                <a:gd name="connsiteX1" fmla="*/ 910842 w 1878612"/>
                <a:gd name="connsiteY1" fmla="*/ 0 h 1586858"/>
                <a:gd name="connsiteX2" fmla="*/ 1878612 w 1878612"/>
                <a:gd name="connsiteY2" fmla="*/ 64044 h 1586858"/>
                <a:gd name="connsiteX3" fmla="*/ 1878612 w 1878612"/>
                <a:gd name="connsiteY3" fmla="*/ 1586858 h 1586858"/>
                <a:gd name="connsiteX4" fmla="*/ 882784 w 1878612"/>
                <a:gd name="connsiteY4" fmla="*/ 1181248 h 1586858"/>
                <a:gd name="connsiteX5" fmla="*/ 0 w 1878612"/>
                <a:gd name="connsiteY5" fmla="*/ 579950 h 1586858"/>
                <a:gd name="connsiteX6" fmla="*/ 3558 w 1878612"/>
                <a:gd name="connsiteY6" fmla="*/ 466095 h 158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8612" h="1586858">
                  <a:moveTo>
                    <a:pt x="3558" y="466095"/>
                  </a:moveTo>
                  <a:lnTo>
                    <a:pt x="910842" y="0"/>
                  </a:lnTo>
                  <a:lnTo>
                    <a:pt x="1878612" y="64044"/>
                  </a:lnTo>
                  <a:lnTo>
                    <a:pt x="1878612" y="1586858"/>
                  </a:lnTo>
                  <a:lnTo>
                    <a:pt x="882784" y="1181248"/>
                  </a:lnTo>
                  <a:lnTo>
                    <a:pt x="0" y="579950"/>
                  </a:lnTo>
                  <a:lnTo>
                    <a:pt x="3558" y="466095"/>
                  </a:lnTo>
                  <a:close/>
                </a:path>
              </a:pathLst>
            </a:custGeom>
            <a:solidFill>
              <a:srgbClr val="53A264"/>
            </a:solidFill>
            <a:ln>
              <a:solidFill>
                <a:srgbClr val="53A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191">
              <a:extLst>
                <a:ext uri="{FF2B5EF4-FFF2-40B4-BE49-F238E27FC236}">
                  <a16:creationId xmlns:a16="http://schemas.microsoft.com/office/drawing/2014/main" id="{B466E1D7-6CDB-2EB3-7A07-06015B4B831B}"/>
                </a:ext>
              </a:extLst>
            </p:cNvPr>
            <p:cNvSpPr/>
            <p:nvPr/>
          </p:nvSpPr>
          <p:spPr>
            <a:xfrm flipV="1">
              <a:off x="7349980" y="4838250"/>
              <a:ext cx="1336820" cy="718711"/>
            </a:xfrm>
            <a:custGeom>
              <a:avLst/>
              <a:gdLst>
                <a:gd name="connsiteX0" fmla="*/ 0 w 1875054"/>
                <a:gd name="connsiteY0" fmla="*/ 142319 h 718711"/>
                <a:gd name="connsiteX1" fmla="*/ 900168 w 1875054"/>
                <a:gd name="connsiteY1" fmla="*/ 0 h 718711"/>
                <a:gd name="connsiteX2" fmla="*/ 1871496 w 1875054"/>
                <a:gd name="connsiteY2" fmla="*/ 128087 h 718711"/>
                <a:gd name="connsiteX3" fmla="*/ 1875054 w 1875054"/>
                <a:gd name="connsiteY3" fmla="*/ 718711 h 718711"/>
                <a:gd name="connsiteX4" fmla="*/ 896610 w 1875054"/>
                <a:gd name="connsiteY4" fmla="*/ 579950 h 718711"/>
                <a:gd name="connsiteX5" fmla="*/ 0 w 1875054"/>
                <a:gd name="connsiteY5" fmla="*/ 142319 h 718711"/>
                <a:gd name="connsiteX0" fmla="*/ 0 w 1885728"/>
                <a:gd name="connsiteY0" fmla="*/ 177899 h 718711"/>
                <a:gd name="connsiteX1" fmla="*/ 910842 w 1885728"/>
                <a:gd name="connsiteY1" fmla="*/ 0 h 718711"/>
                <a:gd name="connsiteX2" fmla="*/ 1882170 w 1885728"/>
                <a:gd name="connsiteY2" fmla="*/ 128087 h 718711"/>
                <a:gd name="connsiteX3" fmla="*/ 1885728 w 1885728"/>
                <a:gd name="connsiteY3" fmla="*/ 718711 h 718711"/>
                <a:gd name="connsiteX4" fmla="*/ 907284 w 1885728"/>
                <a:gd name="connsiteY4" fmla="*/ 579950 h 718711"/>
                <a:gd name="connsiteX5" fmla="*/ 0 w 1885728"/>
                <a:gd name="connsiteY5" fmla="*/ 177899 h 7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5728" h="718711">
                  <a:moveTo>
                    <a:pt x="0" y="177899"/>
                  </a:moveTo>
                  <a:lnTo>
                    <a:pt x="910842" y="0"/>
                  </a:lnTo>
                  <a:lnTo>
                    <a:pt x="1882170" y="128087"/>
                  </a:lnTo>
                  <a:lnTo>
                    <a:pt x="1885728" y="718711"/>
                  </a:lnTo>
                  <a:lnTo>
                    <a:pt x="907284" y="579950"/>
                  </a:lnTo>
                  <a:lnTo>
                    <a:pt x="0" y="177899"/>
                  </a:lnTo>
                  <a:close/>
                </a:path>
              </a:pathLst>
            </a:custGeom>
            <a:solidFill>
              <a:srgbClr val="3B7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04695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DF95-D941-4887-9CE8-994AA5C17185}"/>
              </a:ext>
            </a:extLst>
          </p:cNvPr>
          <p:cNvSpPr>
            <a:spLocks noGrp="1"/>
          </p:cNvSpPr>
          <p:nvPr>
            <p:ph type="title"/>
          </p:nvPr>
        </p:nvSpPr>
        <p:spPr/>
        <p:txBody>
          <a:bodyPr/>
          <a:lstStyle/>
          <a:p>
            <a:r>
              <a:rPr lang="en-IE" dirty="0"/>
              <a:t>Today…</a:t>
            </a:r>
          </a:p>
        </p:txBody>
      </p:sp>
      <p:sp>
        <p:nvSpPr>
          <p:cNvPr id="3" name="Content Placeholder 2">
            <a:extLst>
              <a:ext uri="{FF2B5EF4-FFF2-40B4-BE49-F238E27FC236}">
                <a16:creationId xmlns:a16="http://schemas.microsoft.com/office/drawing/2014/main" id="{C6BE9135-5FCC-4739-BF47-DD3183376145}"/>
              </a:ext>
            </a:extLst>
          </p:cNvPr>
          <p:cNvSpPr>
            <a:spLocks noGrp="1"/>
          </p:cNvSpPr>
          <p:nvPr>
            <p:ph idx="1"/>
          </p:nvPr>
        </p:nvSpPr>
        <p:spPr>
          <a:xfrm>
            <a:off x="457199" y="1174698"/>
            <a:ext cx="8285333" cy="4876800"/>
          </a:xfrm>
        </p:spPr>
        <p:txBody>
          <a:bodyPr/>
          <a:lstStyle/>
          <a:p>
            <a:pPr marL="0" indent="0">
              <a:buNone/>
            </a:pPr>
            <a:endParaRPr lang="en-IE" dirty="0"/>
          </a:p>
          <a:p>
            <a:pPr marL="0" indent="0">
              <a:buNone/>
            </a:pPr>
            <a:r>
              <a:rPr lang="en-IE" dirty="0"/>
              <a:t>We are going to generate forecasts of </a:t>
            </a:r>
            <a:r>
              <a:rPr lang="en-IE" b="1" dirty="0"/>
              <a:t>phytoplankton biomass </a:t>
            </a:r>
            <a:r>
              <a:rPr lang="en-IE" dirty="0"/>
              <a:t>in lakes using an </a:t>
            </a:r>
            <a:r>
              <a:rPr lang="en-IE" b="1" dirty="0"/>
              <a:t>ecological model, </a:t>
            </a:r>
            <a:r>
              <a:rPr lang="en-IE" dirty="0"/>
              <a:t>and then use real data from the </a:t>
            </a:r>
            <a:r>
              <a:rPr lang="en-IE" b="1" dirty="0">
                <a:solidFill>
                  <a:srgbClr val="3D8853"/>
                </a:solidFill>
              </a:rPr>
              <a:t>National Ecological Observatory Network (NEON) </a:t>
            </a:r>
            <a:r>
              <a:rPr lang="en-IE" dirty="0"/>
              <a:t>to update the model through data assimilation.</a:t>
            </a:r>
          </a:p>
          <a:p>
            <a:pPr marL="0" indent="0">
              <a:buNone/>
            </a:pPr>
            <a:br>
              <a:rPr lang="en-IE" dirty="0"/>
            </a:br>
            <a:endParaRPr lang="en-IE" dirty="0"/>
          </a:p>
          <a:p>
            <a:pPr marL="0" indent="0">
              <a:buNone/>
            </a:pPr>
            <a:br>
              <a:rPr lang="en-IE" dirty="0"/>
            </a:br>
            <a:endParaRPr lang="en-IE" dirty="0"/>
          </a:p>
        </p:txBody>
      </p:sp>
      <p:pic>
        <p:nvPicPr>
          <p:cNvPr id="5" name="Content Placeholder 4" descr="Logo&#10;&#10;Description automatically generated">
            <a:extLst>
              <a:ext uri="{FF2B5EF4-FFF2-40B4-BE49-F238E27FC236}">
                <a16:creationId xmlns:a16="http://schemas.microsoft.com/office/drawing/2014/main" id="{E5B9873F-12FA-1FAF-C25E-FF39A106DE1F}"/>
              </a:ext>
            </a:extLst>
          </p:cNvPr>
          <p:cNvPicPr>
            <a:picLocks noChangeAspect="1"/>
          </p:cNvPicPr>
          <p:nvPr/>
        </p:nvPicPr>
        <p:blipFill>
          <a:blip r:embed="rId3"/>
          <a:stretch>
            <a:fillRect/>
          </a:stretch>
        </p:blipFill>
        <p:spPr>
          <a:xfrm>
            <a:off x="2376956" y="5506840"/>
            <a:ext cx="2523038" cy="928477"/>
          </a:xfrm>
          <a:prstGeom prst="rect">
            <a:avLst/>
          </a:prstGeom>
        </p:spPr>
      </p:pic>
      <p:sp>
        <p:nvSpPr>
          <p:cNvPr id="6" name="TextBox 5">
            <a:extLst>
              <a:ext uri="{FF2B5EF4-FFF2-40B4-BE49-F238E27FC236}">
                <a16:creationId xmlns:a16="http://schemas.microsoft.com/office/drawing/2014/main" id="{CB724401-9AC4-FBC6-A396-8333BE759133}"/>
              </a:ext>
            </a:extLst>
          </p:cNvPr>
          <p:cNvSpPr txBox="1"/>
          <p:nvPr/>
        </p:nvSpPr>
        <p:spPr>
          <a:xfrm>
            <a:off x="5330734" y="6611779"/>
            <a:ext cx="3813266" cy="246221"/>
          </a:xfrm>
          <a:prstGeom prst="rect">
            <a:avLst/>
          </a:prstGeom>
          <a:noFill/>
        </p:spPr>
        <p:txBody>
          <a:bodyPr wrap="square" rtlCol="0">
            <a:spAutoFit/>
          </a:bodyPr>
          <a:lstStyle/>
          <a:p>
            <a:pPr algn="r"/>
            <a:r>
              <a:rPr lang="en-US" sz="1000" dirty="0"/>
              <a:t>Image: Map of NEON sites, </a:t>
            </a:r>
            <a:r>
              <a:rPr lang="en-US" sz="1000" dirty="0" err="1"/>
              <a:t>neonscience.org</a:t>
            </a:r>
            <a:endParaRPr lang="en-US" sz="1000" dirty="0"/>
          </a:p>
        </p:txBody>
      </p:sp>
      <p:pic>
        <p:nvPicPr>
          <p:cNvPr id="7" name="Picture 6">
            <a:extLst>
              <a:ext uri="{FF2B5EF4-FFF2-40B4-BE49-F238E27FC236}">
                <a16:creationId xmlns:a16="http://schemas.microsoft.com/office/drawing/2014/main" id="{A4E41133-8D73-BF74-FF5D-B9670AECA455}"/>
              </a:ext>
            </a:extLst>
          </p:cNvPr>
          <p:cNvPicPr>
            <a:picLocks noChangeAspect="1"/>
          </p:cNvPicPr>
          <p:nvPr/>
        </p:nvPicPr>
        <p:blipFill>
          <a:blip r:embed="rId4"/>
          <a:stretch>
            <a:fillRect/>
          </a:stretch>
        </p:blipFill>
        <p:spPr>
          <a:xfrm>
            <a:off x="5187022" y="3317278"/>
            <a:ext cx="3813267" cy="3294501"/>
          </a:xfrm>
          <a:prstGeom prst="rect">
            <a:avLst/>
          </a:prstGeom>
        </p:spPr>
      </p:pic>
      <p:sp>
        <p:nvSpPr>
          <p:cNvPr id="8" name="TextBox 7">
            <a:extLst>
              <a:ext uri="{FF2B5EF4-FFF2-40B4-BE49-F238E27FC236}">
                <a16:creationId xmlns:a16="http://schemas.microsoft.com/office/drawing/2014/main" id="{3A3C969A-BDE9-C47F-B191-909E08908936}"/>
              </a:ext>
            </a:extLst>
          </p:cNvPr>
          <p:cNvSpPr txBox="1"/>
          <p:nvPr/>
        </p:nvSpPr>
        <p:spPr>
          <a:xfrm>
            <a:off x="457198" y="3317278"/>
            <a:ext cx="4785553" cy="2308324"/>
          </a:xfrm>
          <a:prstGeom prst="rect">
            <a:avLst/>
          </a:prstGeom>
          <a:noFill/>
        </p:spPr>
        <p:txBody>
          <a:bodyPr wrap="square" rtlCol="0">
            <a:spAutoFit/>
          </a:bodyPr>
          <a:lstStyle/>
          <a:p>
            <a:r>
              <a:rPr lang="en-US" sz="2400" b="1" dirty="0">
                <a:solidFill>
                  <a:schemeClr val="accent5"/>
                </a:solidFill>
              </a:rPr>
              <a:t>NEON </a:t>
            </a:r>
            <a:r>
              <a:rPr lang="en-US" sz="2400" dirty="0">
                <a:solidFill>
                  <a:schemeClr val="accent5"/>
                </a:solidFill>
              </a:rPr>
              <a:t>is a continental-scale observatory designed to collect long-term open access ecological data to better understand how U.S. terrestrial and aquatic ecosystems are changing</a:t>
            </a:r>
          </a:p>
        </p:txBody>
      </p:sp>
      <p:sp>
        <p:nvSpPr>
          <p:cNvPr id="4" name="Slide Number Placeholder 3">
            <a:extLst>
              <a:ext uri="{FF2B5EF4-FFF2-40B4-BE49-F238E27FC236}">
                <a16:creationId xmlns:a16="http://schemas.microsoft.com/office/drawing/2014/main" id="{D3162A90-E6D1-D9DC-1ED2-5A61B0EB413A}"/>
              </a:ext>
            </a:extLst>
          </p:cNvPr>
          <p:cNvSpPr>
            <a:spLocks noGrp="1"/>
          </p:cNvSpPr>
          <p:nvPr>
            <p:ph type="sldNum" sz="quarter" idx="12"/>
          </p:nvPr>
        </p:nvSpPr>
        <p:spPr/>
        <p:txBody>
          <a:bodyPr/>
          <a:lstStyle/>
          <a:p>
            <a:fld id="{2A200FE8-A619-F642-9571-C47EDB9D5720}" type="slidenum">
              <a:rPr lang="en-US" smtClean="0"/>
              <a:t>25</a:t>
            </a:fld>
            <a:endParaRPr lang="en-US"/>
          </a:p>
        </p:txBody>
      </p:sp>
    </p:spTree>
    <p:extLst>
      <p:ext uri="{BB962C8B-B14F-4D97-AF65-F5344CB8AC3E}">
        <p14:creationId xmlns:p14="http://schemas.microsoft.com/office/powerpoint/2010/main" val="3478120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950"/>
            <a:ext cx="9144000" cy="990600"/>
          </a:xfrm>
        </p:spPr>
        <p:txBody>
          <a:bodyPr>
            <a:normAutofit/>
          </a:bodyPr>
          <a:lstStyle/>
          <a:p>
            <a:r>
              <a:rPr lang="en-US" b="1" dirty="0">
                <a:solidFill>
                  <a:schemeClr val="accent1">
                    <a:lumMod val="75000"/>
                  </a:schemeClr>
                </a:solidFill>
              </a:rPr>
              <a:t> Learning objectives of today’s module:</a:t>
            </a:r>
          </a:p>
        </p:txBody>
      </p:sp>
      <p:sp>
        <p:nvSpPr>
          <p:cNvPr id="3" name="Content Placeholder 2"/>
          <p:cNvSpPr>
            <a:spLocks noGrp="1"/>
          </p:cNvSpPr>
          <p:nvPr>
            <p:ph idx="1"/>
          </p:nvPr>
        </p:nvSpPr>
        <p:spPr>
          <a:xfrm>
            <a:off x="276225" y="1184958"/>
            <a:ext cx="4572000" cy="5594612"/>
          </a:xfrm>
        </p:spPr>
        <p:txBody>
          <a:bodyPr>
            <a:noAutofit/>
          </a:bodyPr>
          <a:lstStyle/>
          <a:p>
            <a:pPr marL="457200" indent="-457200" fontAlgn="base">
              <a:buFont typeface="+mj-lt"/>
              <a:buAutoNum type="arabicPeriod"/>
            </a:pPr>
            <a:r>
              <a:rPr lang="en-US" dirty="0"/>
              <a:t>Define data assimilation</a:t>
            </a:r>
          </a:p>
          <a:p>
            <a:pPr marL="457200" indent="-457200" fontAlgn="base">
              <a:buFont typeface="+mj-lt"/>
              <a:buAutoNum type="arabicPeriod"/>
            </a:pPr>
            <a:r>
              <a:rPr lang="en-US" dirty="0"/>
              <a:t>Generate an ecological forecast for chlorophyll-a in a lake</a:t>
            </a:r>
          </a:p>
          <a:p>
            <a:pPr marL="457200" indent="-457200" fontAlgn="base">
              <a:buFont typeface="+mj-lt"/>
              <a:buAutoNum type="arabicPeriod"/>
            </a:pPr>
            <a:r>
              <a:rPr lang="en-US" dirty="0"/>
              <a:t>Describe how to assess ecological forecast accuracy </a:t>
            </a:r>
          </a:p>
          <a:p>
            <a:pPr marL="457200" indent="-457200" fontAlgn="base">
              <a:buFont typeface="+mj-lt"/>
              <a:buAutoNum type="arabicPeriod"/>
            </a:pPr>
            <a:r>
              <a:rPr lang="en-US" dirty="0"/>
              <a:t>Describe how data assimilation affects forecast accuracy and uncertainty </a:t>
            </a:r>
          </a:p>
          <a:p>
            <a:pPr marL="457200" indent="-457200" fontAlgn="base">
              <a:buFont typeface="+mj-lt"/>
              <a:buAutoNum type="arabicPeriod"/>
            </a:pPr>
            <a:r>
              <a:rPr lang="en-US" dirty="0"/>
              <a:t>Explain how updating models with data collected at different time scales (e.g., daily, weekly) and with different levels of associated uncertainty affects ecological forecasts</a:t>
            </a:r>
          </a:p>
        </p:txBody>
      </p:sp>
      <p:pic>
        <p:nvPicPr>
          <p:cNvPr id="4" name="Picture 3" descr="Diagram&#10;&#10;Description automatically generated">
            <a:extLst>
              <a:ext uri="{FF2B5EF4-FFF2-40B4-BE49-F238E27FC236}">
                <a16:creationId xmlns:a16="http://schemas.microsoft.com/office/drawing/2014/main" id="{431A5A47-D3C5-6BFE-DF07-E138E80E5A22}"/>
              </a:ext>
            </a:extLst>
          </p:cNvPr>
          <p:cNvPicPr>
            <a:picLocks noChangeAspect="1"/>
          </p:cNvPicPr>
          <p:nvPr/>
        </p:nvPicPr>
        <p:blipFill>
          <a:blip r:embed="rId3"/>
          <a:stretch>
            <a:fillRect/>
          </a:stretch>
        </p:blipFill>
        <p:spPr>
          <a:xfrm>
            <a:off x="5008727" y="2251880"/>
            <a:ext cx="3948754" cy="2961565"/>
          </a:xfrm>
          <a:prstGeom prst="rect">
            <a:avLst/>
          </a:prstGeom>
        </p:spPr>
      </p:pic>
      <p:sp>
        <p:nvSpPr>
          <p:cNvPr id="5" name="Slide Number Placeholder 4">
            <a:extLst>
              <a:ext uri="{FF2B5EF4-FFF2-40B4-BE49-F238E27FC236}">
                <a16:creationId xmlns:a16="http://schemas.microsoft.com/office/drawing/2014/main" id="{171C666B-9888-FD6E-5A66-10A77CE17672}"/>
              </a:ext>
            </a:extLst>
          </p:cNvPr>
          <p:cNvSpPr>
            <a:spLocks noGrp="1"/>
          </p:cNvSpPr>
          <p:nvPr>
            <p:ph type="sldNum" sz="quarter" idx="12"/>
          </p:nvPr>
        </p:nvSpPr>
        <p:spPr/>
        <p:txBody>
          <a:bodyPr/>
          <a:lstStyle/>
          <a:p>
            <a:fld id="{2A200FE8-A619-F642-9571-C47EDB9D5720}" type="slidenum">
              <a:rPr lang="en-US" smtClean="0"/>
              <a:t>26</a:t>
            </a:fld>
            <a:endParaRPr lang="en-US"/>
          </a:p>
        </p:txBody>
      </p:sp>
    </p:spTree>
    <p:extLst>
      <p:ext uri="{BB962C8B-B14F-4D97-AF65-F5344CB8AC3E}">
        <p14:creationId xmlns:p14="http://schemas.microsoft.com/office/powerpoint/2010/main" val="221508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061" y="1454605"/>
            <a:ext cx="4326670" cy="4876800"/>
          </a:xfrm>
        </p:spPr>
        <p:txBody>
          <a:bodyPr>
            <a:normAutofit/>
          </a:bodyPr>
          <a:lstStyle/>
          <a:p>
            <a:pPr marL="0" indent="0">
              <a:buNone/>
            </a:pPr>
            <a:r>
              <a:rPr lang="en-US" dirty="0"/>
              <a:t>With a partner (work in pairs):</a:t>
            </a:r>
          </a:p>
          <a:p>
            <a:pPr marL="0" indent="0">
              <a:buNone/>
            </a:pPr>
            <a:endParaRPr lang="en-US" dirty="0"/>
          </a:p>
          <a:p>
            <a:pPr marL="0" indent="0">
              <a:buNone/>
            </a:pPr>
            <a:r>
              <a:rPr lang="en-US" b="1" u="sng" dirty="0">
                <a:solidFill>
                  <a:srgbClr val="53A264"/>
                </a:solidFill>
              </a:rPr>
              <a:t>Objective 1:</a:t>
            </a:r>
            <a:r>
              <a:rPr lang="en-US" dirty="0"/>
              <a:t> </a:t>
            </a:r>
            <a:r>
              <a:rPr lang="en-US" sz="2400" kern="1200" dirty="0">
                <a:solidFill>
                  <a:schemeClr val="tx1"/>
                </a:solidFill>
                <a:effectLst/>
                <a:latin typeface="+mn-lt"/>
                <a:ea typeface="+mn-ea"/>
                <a:cs typeface="+mn-cs"/>
              </a:rPr>
              <a:t>Select and learn about a NEON lake site</a:t>
            </a:r>
            <a:endParaRPr lang="en-US" dirty="0"/>
          </a:p>
          <a:p>
            <a:pPr marL="0" indent="0">
              <a:buNone/>
            </a:pPr>
            <a:r>
              <a:rPr lang="en-US" b="1" u="sng" dirty="0">
                <a:solidFill>
                  <a:srgbClr val="53A264"/>
                </a:solidFill>
              </a:rPr>
              <a:t>Objective 2:</a:t>
            </a:r>
            <a:r>
              <a:rPr lang="en-US" dirty="0"/>
              <a:t> </a:t>
            </a:r>
            <a:r>
              <a:rPr lang="en-US" sz="2400" kern="1200" dirty="0">
                <a:solidFill>
                  <a:schemeClr val="tx1"/>
                </a:solidFill>
                <a:effectLst/>
                <a:latin typeface="+mn-lt"/>
                <a:ea typeface="+mn-ea"/>
                <a:cs typeface="+mn-cs"/>
              </a:rPr>
              <a:t>Explore chlorophyll-a data collected at your lake site</a:t>
            </a:r>
            <a:endParaRPr lang="en-US" dirty="0"/>
          </a:p>
          <a:p>
            <a:pPr marL="0" indent="0">
              <a:buNone/>
            </a:pPr>
            <a:r>
              <a:rPr lang="en-US" b="1" u="sng" dirty="0">
                <a:solidFill>
                  <a:srgbClr val="53A264"/>
                </a:solidFill>
              </a:rPr>
              <a:t>Objective 3:</a:t>
            </a:r>
            <a:r>
              <a:rPr lang="en-US" dirty="0"/>
              <a:t> Fit an autoregressive forecast model to chlorophyll-a data</a:t>
            </a:r>
          </a:p>
          <a:p>
            <a:pPr marL="0" indent="0">
              <a:buNone/>
            </a:pPr>
            <a:r>
              <a:rPr lang="en-US" b="1" u="sng" dirty="0">
                <a:solidFill>
                  <a:srgbClr val="53A264"/>
                </a:solidFill>
              </a:rPr>
              <a:t>Objective 4:</a:t>
            </a:r>
            <a:r>
              <a:rPr lang="en-US" dirty="0"/>
              <a:t> Generate a one-day-ahead forecast of chlorophyll-a with uncertainty</a:t>
            </a:r>
          </a:p>
          <a:p>
            <a:pPr marL="0" indent="0">
              <a:buNone/>
            </a:pPr>
            <a:endParaRPr lang="en-US" dirty="0"/>
          </a:p>
        </p:txBody>
      </p:sp>
      <p:pic>
        <p:nvPicPr>
          <p:cNvPr id="4" name="Picture 3">
            <a:extLst>
              <a:ext uri="{FF2B5EF4-FFF2-40B4-BE49-F238E27FC236}">
                <a16:creationId xmlns:a16="http://schemas.microsoft.com/office/drawing/2014/main" id="{DA54641A-7E21-4D14-94C4-FAFD9E997D3C}"/>
              </a:ext>
            </a:extLst>
          </p:cNvPr>
          <p:cNvPicPr>
            <a:picLocks noChangeAspect="1"/>
          </p:cNvPicPr>
          <p:nvPr/>
        </p:nvPicPr>
        <p:blipFill>
          <a:blip r:embed="rId3"/>
          <a:stretch>
            <a:fillRect/>
          </a:stretch>
        </p:blipFill>
        <p:spPr>
          <a:xfrm>
            <a:off x="5202122" y="2468265"/>
            <a:ext cx="3570817" cy="2659408"/>
          </a:xfrm>
          <a:prstGeom prst="rect">
            <a:avLst/>
          </a:prstGeom>
          <a:ln>
            <a:solidFill>
              <a:schemeClr val="tx1"/>
            </a:solidFill>
          </a:ln>
        </p:spPr>
      </p:pic>
      <p:sp>
        <p:nvSpPr>
          <p:cNvPr id="9" name="Title 1">
            <a:extLst>
              <a:ext uri="{FF2B5EF4-FFF2-40B4-BE49-F238E27FC236}">
                <a16:creationId xmlns:a16="http://schemas.microsoft.com/office/drawing/2014/main" id="{87A41E2A-56CC-AFC2-FC06-ED4B15A9FF62}"/>
              </a:ext>
            </a:extLst>
          </p:cNvPr>
          <p:cNvSpPr txBox="1">
            <a:spLocks/>
          </p:cNvSpPr>
          <p:nvPr/>
        </p:nvSpPr>
        <p:spPr>
          <a:xfrm>
            <a:off x="145774" y="456198"/>
            <a:ext cx="8998226" cy="9906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a:solidFill>
                  <a:schemeClr val="accent1">
                    <a:lumMod val="75000"/>
                  </a:schemeClr>
                </a:solidFill>
              </a:rPr>
              <a:t>Activity A: Select a site, fit a model, and forecast</a:t>
            </a:r>
          </a:p>
        </p:txBody>
      </p:sp>
      <p:sp>
        <p:nvSpPr>
          <p:cNvPr id="2" name="Slide Number Placeholder 1">
            <a:extLst>
              <a:ext uri="{FF2B5EF4-FFF2-40B4-BE49-F238E27FC236}">
                <a16:creationId xmlns:a16="http://schemas.microsoft.com/office/drawing/2014/main" id="{A8AF894B-A364-7BE7-334A-13E486588E26}"/>
              </a:ext>
            </a:extLst>
          </p:cNvPr>
          <p:cNvSpPr>
            <a:spLocks noGrp="1"/>
          </p:cNvSpPr>
          <p:nvPr>
            <p:ph type="sldNum" sz="quarter" idx="12"/>
          </p:nvPr>
        </p:nvSpPr>
        <p:spPr/>
        <p:txBody>
          <a:bodyPr/>
          <a:lstStyle/>
          <a:p>
            <a:fld id="{2A200FE8-A619-F642-9571-C47EDB9D5720}" type="slidenum">
              <a:rPr lang="en-US" smtClean="0"/>
              <a:t>27</a:t>
            </a:fld>
            <a:endParaRPr lang="en-US"/>
          </a:p>
        </p:txBody>
      </p:sp>
    </p:spTree>
    <p:extLst>
      <p:ext uri="{BB962C8B-B14F-4D97-AF65-F5344CB8AC3E}">
        <p14:creationId xmlns:p14="http://schemas.microsoft.com/office/powerpoint/2010/main" val="3481998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5774" y="552450"/>
            <a:ext cx="8998226" cy="990600"/>
          </a:xfrm>
        </p:spPr>
        <p:txBody>
          <a:bodyPr>
            <a:normAutofit fontScale="90000"/>
          </a:bodyPr>
          <a:lstStyle/>
          <a:p>
            <a:r>
              <a:rPr lang="en-US" b="1" dirty="0">
                <a:solidFill>
                  <a:schemeClr val="accent1">
                    <a:lumMod val="75000"/>
                  </a:schemeClr>
                </a:solidFill>
              </a:rPr>
              <a:t>Activity B: Examine how data assimilation affects forecasts</a:t>
            </a:r>
          </a:p>
        </p:txBody>
      </p:sp>
      <p:sp>
        <p:nvSpPr>
          <p:cNvPr id="3" name="Content Placeholder 2"/>
          <p:cNvSpPr>
            <a:spLocks noGrp="1"/>
          </p:cNvSpPr>
          <p:nvPr>
            <p:ph idx="1"/>
          </p:nvPr>
        </p:nvSpPr>
        <p:spPr>
          <a:xfrm>
            <a:off x="381000" y="1904997"/>
            <a:ext cx="3805989" cy="4463717"/>
          </a:xfrm>
        </p:spPr>
        <p:txBody>
          <a:bodyPr>
            <a:noAutofit/>
          </a:bodyPr>
          <a:lstStyle/>
          <a:p>
            <a:pPr marL="0" indent="0">
              <a:buNone/>
            </a:pPr>
            <a:r>
              <a:rPr lang="en-US" sz="2200" dirty="0"/>
              <a:t>With a partner (work in pairs):</a:t>
            </a:r>
          </a:p>
          <a:p>
            <a:pPr marL="0" indent="0">
              <a:buNone/>
            </a:pPr>
            <a:endParaRPr lang="en-US" sz="2200" dirty="0"/>
          </a:p>
          <a:p>
            <a:pPr marL="0" indent="0">
              <a:buNone/>
            </a:pPr>
            <a:r>
              <a:rPr lang="en-US" sz="2200" b="1" u="sng" dirty="0">
                <a:solidFill>
                  <a:srgbClr val="53A264"/>
                </a:solidFill>
              </a:rPr>
              <a:t>Objective 5:</a:t>
            </a:r>
            <a:r>
              <a:rPr lang="en-US" sz="2200" dirty="0"/>
              <a:t> </a:t>
            </a:r>
            <a:r>
              <a:rPr lang="en-US" sz="2200" kern="1200" dirty="0">
                <a:solidFill>
                  <a:schemeClr val="tx1"/>
                </a:solidFill>
                <a:effectLst/>
                <a:latin typeface="+mn-lt"/>
                <a:ea typeface="+mn-ea"/>
                <a:cs typeface="+mn-cs"/>
              </a:rPr>
              <a:t>Compare one-day-ahead forecasts generated with and without data assimilation.</a:t>
            </a:r>
            <a:endParaRPr lang="en-US" sz="2200" dirty="0"/>
          </a:p>
          <a:p>
            <a:pPr marL="0" indent="0">
              <a:buNone/>
            </a:pPr>
            <a:r>
              <a:rPr lang="en-US" sz="2200" b="1" u="sng" dirty="0">
                <a:solidFill>
                  <a:srgbClr val="53A264"/>
                </a:solidFill>
              </a:rPr>
              <a:t>Objective 6:</a:t>
            </a:r>
            <a:r>
              <a:rPr lang="en-US" sz="2200" dirty="0"/>
              <a:t> </a:t>
            </a:r>
            <a:r>
              <a:rPr lang="en-US" sz="2200" kern="1200" dirty="0">
                <a:solidFill>
                  <a:schemeClr val="tx1"/>
                </a:solidFill>
                <a:effectLst/>
                <a:latin typeface="+mn-lt"/>
                <a:ea typeface="+mn-ea"/>
                <a:cs typeface="+mn-cs"/>
              </a:rPr>
              <a:t>Compare forecasts updated using data with low vs. high observation uncertainty. </a:t>
            </a:r>
          </a:p>
          <a:p>
            <a:pPr marL="0" indent="0">
              <a:buNone/>
            </a:pPr>
            <a:r>
              <a:rPr lang="en-US" sz="2200" b="1" u="sng" dirty="0">
                <a:solidFill>
                  <a:srgbClr val="53A264"/>
                </a:solidFill>
              </a:rPr>
              <a:t>Objective 7:</a:t>
            </a:r>
            <a:r>
              <a:rPr lang="en-US" sz="2200" dirty="0"/>
              <a:t> </a:t>
            </a:r>
            <a:r>
              <a:rPr lang="en-US" sz="2200" kern="1200" dirty="0">
                <a:solidFill>
                  <a:schemeClr val="tx1"/>
                </a:solidFill>
                <a:effectLst/>
                <a:latin typeface="+mn-lt"/>
                <a:ea typeface="+mn-ea"/>
                <a:cs typeface="+mn-cs"/>
              </a:rPr>
              <a:t>Compare a series of forecasts updated with data at different frequencies (e.g., weekly, daily). </a:t>
            </a:r>
            <a:r>
              <a:rPr lang="en-US" sz="2200" dirty="0"/>
              <a:t>	</a:t>
            </a:r>
          </a:p>
        </p:txBody>
      </p:sp>
      <p:pic>
        <p:nvPicPr>
          <p:cNvPr id="6" name="Picture 5">
            <a:extLst>
              <a:ext uri="{FF2B5EF4-FFF2-40B4-BE49-F238E27FC236}">
                <a16:creationId xmlns:a16="http://schemas.microsoft.com/office/drawing/2014/main" id="{CE7964B0-5D0A-A5F7-10B5-842FF896FADE}"/>
              </a:ext>
            </a:extLst>
          </p:cNvPr>
          <p:cNvPicPr>
            <a:picLocks noChangeAspect="1"/>
          </p:cNvPicPr>
          <p:nvPr/>
        </p:nvPicPr>
        <p:blipFill>
          <a:blip r:embed="rId3"/>
          <a:stretch>
            <a:fillRect/>
          </a:stretch>
        </p:blipFill>
        <p:spPr>
          <a:xfrm>
            <a:off x="4572000" y="2650958"/>
            <a:ext cx="4286474" cy="2646947"/>
          </a:xfrm>
          <a:prstGeom prst="rect">
            <a:avLst/>
          </a:prstGeom>
          <a:ln>
            <a:solidFill>
              <a:schemeClr val="tx1"/>
            </a:solidFill>
          </a:ln>
        </p:spPr>
      </p:pic>
      <p:sp>
        <p:nvSpPr>
          <p:cNvPr id="2" name="Slide Number Placeholder 1">
            <a:extLst>
              <a:ext uri="{FF2B5EF4-FFF2-40B4-BE49-F238E27FC236}">
                <a16:creationId xmlns:a16="http://schemas.microsoft.com/office/drawing/2014/main" id="{EC7AA23C-4D70-82C1-D402-41258991B774}"/>
              </a:ext>
            </a:extLst>
          </p:cNvPr>
          <p:cNvSpPr>
            <a:spLocks noGrp="1"/>
          </p:cNvSpPr>
          <p:nvPr>
            <p:ph type="sldNum" sz="quarter" idx="12"/>
          </p:nvPr>
        </p:nvSpPr>
        <p:spPr/>
        <p:txBody>
          <a:bodyPr/>
          <a:lstStyle/>
          <a:p>
            <a:fld id="{2A200FE8-A619-F642-9571-C47EDB9D5720}" type="slidenum">
              <a:rPr lang="en-US" smtClean="0"/>
              <a:t>28</a:t>
            </a:fld>
            <a:endParaRPr lang="en-US"/>
          </a:p>
        </p:txBody>
      </p:sp>
    </p:spTree>
    <p:extLst>
      <p:ext uri="{BB962C8B-B14F-4D97-AF65-F5344CB8AC3E}">
        <p14:creationId xmlns:p14="http://schemas.microsoft.com/office/powerpoint/2010/main" val="1710205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521" y="517249"/>
            <a:ext cx="8931965" cy="990600"/>
          </a:xfrm>
        </p:spPr>
        <p:txBody>
          <a:bodyPr>
            <a:normAutofit fontScale="90000"/>
          </a:bodyPr>
          <a:lstStyle/>
          <a:p>
            <a:r>
              <a:rPr lang="en-US" b="1" dirty="0">
                <a:solidFill>
                  <a:schemeClr val="accent1">
                    <a:lumMod val="75000"/>
                  </a:schemeClr>
                </a:solidFill>
              </a:rPr>
              <a:t>Activity C: Make a management decision using forecasts with data assimilation</a:t>
            </a:r>
          </a:p>
        </p:txBody>
      </p:sp>
      <p:sp>
        <p:nvSpPr>
          <p:cNvPr id="3" name="Content Placeholder 2"/>
          <p:cNvSpPr>
            <a:spLocks noGrp="1"/>
          </p:cNvSpPr>
          <p:nvPr>
            <p:ph idx="1"/>
          </p:nvPr>
        </p:nvSpPr>
        <p:spPr>
          <a:xfrm>
            <a:off x="268356" y="1683026"/>
            <a:ext cx="4303644" cy="5172075"/>
          </a:xfrm>
        </p:spPr>
        <p:txBody>
          <a:bodyPr>
            <a:normAutofit/>
          </a:bodyPr>
          <a:lstStyle/>
          <a:p>
            <a:pPr marL="0" indent="0">
              <a:buNone/>
            </a:pPr>
            <a:r>
              <a:rPr lang="en-US" dirty="0"/>
              <a:t>With a partner (work in pairs):</a:t>
            </a:r>
          </a:p>
          <a:p>
            <a:pPr marL="0" indent="0">
              <a:buNone/>
            </a:pPr>
            <a:endParaRPr lang="en-US" dirty="0"/>
          </a:p>
          <a:p>
            <a:pPr marL="0" indent="0">
              <a:buNone/>
            </a:pPr>
            <a:r>
              <a:rPr lang="en-US" b="1" u="sng" dirty="0">
                <a:solidFill>
                  <a:srgbClr val="53A264"/>
                </a:solidFill>
              </a:rPr>
              <a:t>Objective 8:</a:t>
            </a:r>
            <a:r>
              <a:rPr lang="en-US" b="1" dirty="0">
                <a:solidFill>
                  <a:srgbClr val="53A264"/>
                </a:solidFill>
              </a:rPr>
              <a:t> </a:t>
            </a:r>
            <a:r>
              <a:rPr lang="en-US" b="0" i="0" dirty="0">
                <a:effectLst/>
              </a:rPr>
              <a:t>Make management decisions using forecasts generated with different frequencies of data assimilation.</a:t>
            </a:r>
          </a:p>
          <a:p>
            <a:pPr marL="0" indent="0">
              <a:buNone/>
            </a:pPr>
            <a:endParaRPr lang="en-US" dirty="0"/>
          </a:p>
          <a:p>
            <a:pPr marL="0" indent="0">
              <a:buNone/>
            </a:pPr>
            <a:r>
              <a:rPr lang="en-US" dirty="0"/>
              <a:t>You may have the opportunity to present your choice and the resulting forecasts to the class.</a:t>
            </a:r>
          </a:p>
        </p:txBody>
      </p:sp>
      <p:pic>
        <p:nvPicPr>
          <p:cNvPr id="4" name="Picture 3">
            <a:extLst>
              <a:ext uri="{FF2B5EF4-FFF2-40B4-BE49-F238E27FC236}">
                <a16:creationId xmlns:a16="http://schemas.microsoft.com/office/drawing/2014/main" id="{538A8284-9E7A-C76B-CAEE-248039538CA2}"/>
              </a:ext>
            </a:extLst>
          </p:cNvPr>
          <p:cNvPicPr>
            <a:picLocks noChangeAspect="1"/>
          </p:cNvPicPr>
          <p:nvPr/>
        </p:nvPicPr>
        <p:blipFill>
          <a:blip r:embed="rId3"/>
          <a:stretch>
            <a:fillRect/>
          </a:stretch>
        </p:blipFill>
        <p:spPr>
          <a:xfrm>
            <a:off x="4598503" y="2983795"/>
            <a:ext cx="4303644" cy="2151822"/>
          </a:xfrm>
          <a:prstGeom prst="rect">
            <a:avLst/>
          </a:prstGeom>
          <a:ln>
            <a:solidFill>
              <a:schemeClr val="tx1"/>
            </a:solidFill>
          </a:ln>
        </p:spPr>
      </p:pic>
      <p:sp>
        <p:nvSpPr>
          <p:cNvPr id="5" name="Slide Number Placeholder 4">
            <a:extLst>
              <a:ext uri="{FF2B5EF4-FFF2-40B4-BE49-F238E27FC236}">
                <a16:creationId xmlns:a16="http://schemas.microsoft.com/office/drawing/2014/main" id="{D2AD6366-C931-8596-D5F0-84D5E0C985E5}"/>
              </a:ext>
            </a:extLst>
          </p:cNvPr>
          <p:cNvSpPr>
            <a:spLocks noGrp="1"/>
          </p:cNvSpPr>
          <p:nvPr>
            <p:ph type="sldNum" sz="quarter" idx="12"/>
          </p:nvPr>
        </p:nvSpPr>
        <p:spPr/>
        <p:txBody>
          <a:bodyPr/>
          <a:lstStyle/>
          <a:p>
            <a:fld id="{2A200FE8-A619-F642-9571-C47EDB9D5720}" type="slidenum">
              <a:rPr lang="en-US" smtClean="0"/>
              <a:t>29</a:t>
            </a:fld>
            <a:endParaRPr lang="en-US"/>
          </a:p>
        </p:txBody>
      </p:sp>
    </p:spTree>
    <p:extLst>
      <p:ext uri="{BB962C8B-B14F-4D97-AF65-F5344CB8AC3E}">
        <p14:creationId xmlns:p14="http://schemas.microsoft.com/office/powerpoint/2010/main" val="4162924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2425"/>
            <a:ext cx="8540932" cy="990600"/>
          </a:xfrm>
        </p:spPr>
        <p:txBody>
          <a:bodyPr>
            <a:normAutofit/>
          </a:bodyPr>
          <a:lstStyle/>
          <a:p>
            <a:r>
              <a:rPr lang="en-US" b="1" dirty="0">
                <a:solidFill>
                  <a:schemeClr val="accent1">
                    <a:lumMod val="75000"/>
                  </a:schemeClr>
                </a:solidFill>
              </a:rPr>
              <a:t> Ecosystems are changing worldwide…</a:t>
            </a:r>
          </a:p>
        </p:txBody>
      </p:sp>
      <p:sp>
        <p:nvSpPr>
          <p:cNvPr id="3" name="Content Placeholder 2"/>
          <p:cNvSpPr>
            <a:spLocks noGrp="1"/>
          </p:cNvSpPr>
          <p:nvPr>
            <p:ph idx="1"/>
          </p:nvPr>
        </p:nvSpPr>
        <p:spPr>
          <a:xfrm>
            <a:off x="457200" y="1249472"/>
            <a:ext cx="8229600" cy="4876800"/>
          </a:xfrm>
        </p:spPr>
        <p:txBody>
          <a:bodyPr/>
          <a:lstStyle/>
          <a:p>
            <a:pPr>
              <a:spcAft>
                <a:spcPts val="1200"/>
              </a:spcAft>
              <a:buFont typeface="Wingdings" panose="05000000000000000000" pitchFamily="2" charset="2"/>
              <a:buChar char="§"/>
            </a:pPr>
            <a:r>
              <a:rPr lang="en-US" dirty="0"/>
              <a:t>In response to changes in climate and land use, ecological functioning in many aquatic and terrestrial systems is changing</a:t>
            </a:r>
          </a:p>
          <a:p>
            <a:pPr>
              <a:spcAft>
                <a:spcPts val="1200"/>
              </a:spcAft>
              <a:buFont typeface="Wingdings" panose="05000000000000000000" pitchFamily="2" charset="2"/>
              <a:buChar char="§"/>
            </a:pPr>
            <a:r>
              <a:rPr lang="en-US" dirty="0"/>
              <a:t>Lakes and reservoirs provide many ecological services; thus, understanding how these ecosystems will change in the short-term will help us better manage these vital resources</a:t>
            </a:r>
          </a:p>
          <a:p>
            <a:pPr>
              <a:spcAft>
                <a:spcPts val="1200"/>
              </a:spcAft>
              <a:buFont typeface="Wingdings" panose="05000000000000000000" pitchFamily="2" charset="2"/>
              <a:buChar char="§"/>
            </a:pPr>
            <a:r>
              <a:rPr lang="en-US" dirty="0"/>
              <a:t>Ecological forecasting is a potentially powerful tool to help lake and reservoir managers preemptively prevent or mitigate water quality concerns </a:t>
            </a:r>
          </a:p>
        </p:txBody>
      </p:sp>
      <p:sp>
        <p:nvSpPr>
          <p:cNvPr id="4" name="TextBox 3">
            <a:extLst>
              <a:ext uri="{FF2B5EF4-FFF2-40B4-BE49-F238E27FC236}">
                <a16:creationId xmlns:a16="http://schemas.microsoft.com/office/drawing/2014/main" id="{C77E4253-47F8-4877-955C-D0FF058E222D}"/>
              </a:ext>
            </a:extLst>
          </p:cNvPr>
          <p:cNvSpPr txBox="1"/>
          <p:nvPr/>
        </p:nvSpPr>
        <p:spPr>
          <a:xfrm>
            <a:off x="4873534" y="6529666"/>
            <a:ext cx="3813266" cy="246221"/>
          </a:xfrm>
          <a:prstGeom prst="rect">
            <a:avLst/>
          </a:prstGeom>
          <a:noFill/>
        </p:spPr>
        <p:txBody>
          <a:bodyPr wrap="square" rtlCol="0">
            <a:spAutoFit/>
          </a:bodyPr>
          <a:lstStyle/>
          <a:p>
            <a:pPr algn="r"/>
            <a:r>
              <a:rPr lang="en-US" sz="1000" dirty="0"/>
              <a:t>Image: Wikimedia commons</a:t>
            </a:r>
          </a:p>
        </p:txBody>
      </p:sp>
      <p:pic>
        <p:nvPicPr>
          <p:cNvPr id="1026" name="Picture 2">
            <a:extLst>
              <a:ext uri="{FF2B5EF4-FFF2-40B4-BE49-F238E27FC236}">
                <a16:creationId xmlns:a16="http://schemas.microsoft.com/office/drawing/2014/main" id="{17F27C74-5B04-4CE6-AB37-F14A49B8A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805" y="4833428"/>
            <a:ext cx="2523995" cy="167214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0FEB6658-6161-A6A5-82E2-1F49C1FE2A6B}"/>
              </a:ext>
            </a:extLst>
          </p:cNvPr>
          <p:cNvSpPr>
            <a:spLocks noGrp="1"/>
          </p:cNvSpPr>
          <p:nvPr>
            <p:ph type="sldNum" sz="quarter" idx="12"/>
          </p:nvPr>
        </p:nvSpPr>
        <p:spPr/>
        <p:txBody>
          <a:bodyPr/>
          <a:lstStyle/>
          <a:p>
            <a:fld id="{2A200FE8-A619-F642-9571-C47EDB9D5720}" type="slidenum">
              <a:rPr lang="en-US" smtClean="0"/>
              <a:t>3</a:t>
            </a:fld>
            <a:endParaRPr lang="en-US"/>
          </a:p>
        </p:txBody>
      </p:sp>
    </p:spTree>
    <p:extLst>
      <p:ext uri="{BB962C8B-B14F-4D97-AF65-F5344CB8AC3E}">
        <p14:creationId xmlns:p14="http://schemas.microsoft.com/office/powerpoint/2010/main" val="3602156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3C35-5F90-40AA-AD5D-CE3ECBCD3E47}"/>
              </a:ext>
            </a:extLst>
          </p:cNvPr>
          <p:cNvSpPr>
            <a:spLocks noGrp="1"/>
          </p:cNvSpPr>
          <p:nvPr>
            <p:ph type="title"/>
          </p:nvPr>
        </p:nvSpPr>
        <p:spPr/>
        <p:txBody>
          <a:bodyPr/>
          <a:lstStyle/>
          <a:p>
            <a:r>
              <a:rPr lang="en-IE" dirty="0"/>
              <a:t>Shiny App</a:t>
            </a:r>
          </a:p>
        </p:txBody>
      </p:sp>
      <p:sp>
        <p:nvSpPr>
          <p:cNvPr id="3" name="Content Placeholder 2">
            <a:extLst>
              <a:ext uri="{FF2B5EF4-FFF2-40B4-BE49-F238E27FC236}">
                <a16:creationId xmlns:a16="http://schemas.microsoft.com/office/drawing/2014/main" id="{C8DBA024-AA42-49EB-9557-028E3266F457}"/>
              </a:ext>
            </a:extLst>
          </p:cNvPr>
          <p:cNvSpPr>
            <a:spLocks noGrp="1"/>
          </p:cNvSpPr>
          <p:nvPr>
            <p:ph idx="1"/>
          </p:nvPr>
        </p:nvSpPr>
        <p:spPr>
          <a:xfrm>
            <a:off x="245739" y="1600200"/>
            <a:ext cx="4707837" cy="4876800"/>
          </a:xfrm>
        </p:spPr>
        <p:txBody>
          <a:bodyPr/>
          <a:lstStyle/>
          <a:p>
            <a:r>
              <a:rPr lang="en-IE" dirty="0"/>
              <a:t>The module can be accessed at: </a:t>
            </a:r>
            <a:r>
              <a:rPr lang="en-IE" sz="1600" dirty="0">
                <a:solidFill>
                  <a:srgbClr val="0070C0"/>
                </a:solidFill>
                <a:hlinkClick r:id="rId3">
                  <a:extLst>
                    <a:ext uri="{A12FA001-AC4F-418D-AE19-62706E023703}">
                      <ahyp:hlinkClr xmlns:ahyp="http://schemas.microsoft.com/office/drawing/2018/hyperlinkcolor" val="tx"/>
                    </a:ext>
                  </a:extLst>
                </a:hlinkClick>
              </a:rPr>
              <a:t>https://macrosystemseddie.shinyapps.io/module7/</a:t>
            </a:r>
            <a:endParaRPr lang="en-IE" sz="1600" dirty="0">
              <a:solidFill>
                <a:srgbClr val="0070C0"/>
              </a:solidFill>
            </a:endParaRPr>
          </a:p>
          <a:p>
            <a:r>
              <a:rPr lang="en-IE" dirty="0"/>
              <a:t>This is an interactive webpage </a:t>
            </a:r>
            <a:r>
              <a:rPr lang="en-US" dirty="0"/>
              <a:t>built using R</a:t>
            </a:r>
          </a:p>
          <a:p>
            <a:r>
              <a:rPr lang="en-US" dirty="0"/>
              <a:t>It has interactive plots and options embedded which allow you to build your own personal model, visualize and explore the data, and answer questions</a:t>
            </a:r>
            <a:endParaRPr lang="en-IE" dirty="0"/>
          </a:p>
        </p:txBody>
      </p:sp>
      <p:pic>
        <p:nvPicPr>
          <p:cNvPr id="1026" name="Picture 2" descr="Using R and Shiny to build interactive, data-driven web apps for free | by  William Nicholas | CoProcure | Medium">
            <a:extLst>
              <a:ext uri="{FF2B5EF4-FFF2-40B4-BE49-F238E27FC236}">
                <a16:creationId xmlns:a16="http://schemas.microsoft.com/office/drawing/2014/main" id="{08C88B5B-CE22-48CF-9830-DFD6B213735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53576" y="1227397"/>
            <a:ext cx="3944685" cy="15867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3DEE1C3-6680-95FD-5868-37DE0A8F376B}"/>
              </a:ext>
            </a:extLst>
          </p:cNvPr>
          <p:cNvPicPr>
            <a:picLocks noChangeAspect="1"/>
          </p:cNvPicPr>
          <p:nvPr/>
        </p:nvPicPr>
        <p:blipFill>
          <a:blip r:embed="rId5"/>
          <a:stretch>
            <a:fillRect/>
          </a:stretch>
        </p:blipFill>
        <p:spPr>
          <a:xfrm>
            <a:off x="4953576" y="3167479"/>
            <a:ext cx="3944686" cy="2090321"/>
          </a:xfrm>
          <a:prstGeom prst="rect">
            <a:avLst/>
          </a:prstGeom>
          <a:ln>
            <a:solidFill>
              <a:schemeClr val="tx1"/>
            </a:solidFill>
          </a:ln>
        </p:spPr>
      </p:pic>
      <p:sp>
        <p:nvSpPr>
          <p:cNvPr id="5" name="Slide Number Placeholder 4">
            <a:extLst>
              <a:ext uri="{FF2B5EF4-FFF2-40B4-BE49-F238E27FC236}">
                <a16:creationId xmlns:a16="http://schemas.microsoft.com/office/drawing/2014/main" id="{7073D031-86E1-8C1F-9DBD-4138FE5611E8}"/>
              </a:ext>
            </a:extLst>
          </p:cNvPr>
          <p:cNvSpPr>
            <a:spLocks noGrp="1"/>
          </p:cNvSpPr>
          <p:nvPr>
            <p:ph type="sldNum" sz="quarter" idx="12"/>
          </p:nvPr>
        </p:nvSpPr>
        <p:spPr/>
        <p:txBody>
          <a:bodyPr/>
          <a:lstStyle/>
          <a:p>
            <a:fld id="{2A200FE8-A619-F642-9571-C47EDB9D5720}" type="slidenum">
              <a:rPr lang="en-US" smtClean="0"/>
              <a:t>30</a:t>
            </a:fld>
            <a:endParaRPr lang="en-US"/>
          </a:p>
        </p:txBody>
      </p:sp>
    </p:spTree>
    <p:extLst>
      <p:ext uri="{BB962C8B-B14F-4D97-AF65-F5344CB8AC3E}">
        <p14:creationId xmlns:p14="http://schemas.microsoft.com/office/powerpoint/2010/main" val="2005418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2089F-86EC-FA73-F07A-823CF725150B}"/>
              </a:ext>
            </a:extLst>
          </p:cNvPr>
          <p:cNvPicPr>
            <a:picLocks noChangeAspect="1"/>
          </p:cNvPicPr>
          <p:nvPr/>
        </p:nvPicPr>
        <p:blipFill>
          <a:blip r:embed="rId3"/>
          <a:stretch>
            <a:fillRect/>
          </a:stretch>
        </p:blipFill>
        <p:spPr>
          <a:xfrm>
            <a:off x="1162051" y="3586482"/>
            <a:ext cx="6337300" cy="2387600"/>
          </a:xfrm>
          <a:prstGeom prst="rect">
            <a:avLst/>
          </a:prstGeom>
          <a:ln>
            <a:solidFill>
              <a:schemeClr val="tx1"/>
            </a:solidFill>
          </a:ln>
        </p:spPr>
      </p:pic>
      <p:sp>
        <p:nvSpPr>
          <p:cNvPr id="2" name="Title 1">
            <a:extLst>
              <a:ext uri="{FF2B5EF4-FFF2-40B4-BE49-F238E27FC236}">
                <a16:creationId xmlns:a16="http://schemas.microsoft.com/office/drawing/2014/main" id="{AA155D5F-5823-4D4A-8026-31874B307281}"/>
              </a:ext>
            </a:extLst>
          </p:cNvPr>
          <p:cNvSpPr>
            <a:spLocks noGrp="1"/>
          </p:cNvSpPr>
          <p:nvPr>
            <p:ph type="title"/>
          </p:nvPr>
        </p:nvSpPr>
        <p:spPr/>
        <p:txBody>
          <a:bodyPr/>
          <a:lstStyle/>
          <a:p>
            <a:r>
              <a:rPr lang="en-US" dirty="0"/>
              <a:t>Downloading the Report</a:t>
            </a:r>
            <a:endParaRPr lang="en-IE" dirty="0"/>
          </a:p>
        </p:txBody>
      </p:sp>
      <p:sp>
        <p:nvSpPr>
          <p:cNvPr id="3" name="Content Placeholder 2">
            <a:extLst>
              <a:ext uri="{FF2B5EF4-FFF2-40B4-BE49-F238E27FC236}">
                <a16:creationId xmlns:a16="http://schemas.microsoft.com/office/drawing/2014/main" id="{54067A24-7A80-4CC1-BC70-50CF20ECCAF4}"/>
              </a:ext>
            </a:extLst>
          </p:cNvPr>
          <p:cNvSpPr>
            <a:spLocks noGrp="1"/>
          </p:cNvSpPr>
          <p:nvPr>
            <p:ph idx="1"/>
          </p:nvPr>
        </p:nvSpPr>
        <p:spPr>
          <a:xfrm>
            <a:off x="457200" y="1600200"/>
            <a:ext cx="7524749" cy="4876800"/>
          </a:xfrm>
        </p:spPr>
        <p:txBody>
          <a:bodyPr>
            <a:normAutofit/>
          </a:bodyPr>
          <a:lstStyle/>
          <a:p>
            <a:pPr marL="457200" indent="-457200">
              <a:buFont typeface="+mj-lt"/>
              <a:buAutoNum type="arabicPeriod"/>
            </a:pPr>
            <a:r>
              <a:rPr lang="en-IE" dirty="0"/>
              <a:t>Navigate to the “Introduction” tab</a:t>
            </a:r>
          </a:p>
          <a:p>
            <a:pPr marL="457200" indent="-457200">
              <a:buFont typeface="+mj-lt"/>
              <a:buAutoNum type="arabicPeriod"/>
            </a:pPr>
            <a:r>
              <a:rPr lang="en-IE" dirty="0"/>
              <a:t>Click on the “Download Final Report Template” button to download a Word document into which you can type your answers.</a:t>
            </a:r>
          </a:p>
        </p:txBody>
      </p:sp>
      <p:sp>
        <p:nvSpPr>
          <p:cNvPr id="6" name="Rectangle 5">
            <a:extLst>
              <a:ext uri="{FF2B5EF4-FFF2-40B4-BE49-F238E27FC236}">
                <a16:creationId xmlns:a16="http://schemas.microsoft.com/office/drawing/2014/main" id="{269DC709-0BD2-48EF-9E83-B02C6B775DBC}"/>
              </a:ext>
            </a:extLst>
          </p:cNvPr>
          <p:cNvSpPr/>
          <p:nvPr/>
        </p:nvSpPr>
        <p:spPr>
          <a:xfrm>
            <a:off x="1252805" y="5377059"/>
            <a:ext cx="3217595" cy="4903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7" name="Straight Arrow Connector 6">
            <a:extLst>
              <a:ext uri="{FF2B5EF4-FFF2-40B4-BE49-F238E27FC236}">
                <a16:creationId xmlns:a16="http://schemas.microsoft.com/office/drawing/2014/main" id="{A1892039-AD92-284B-8331-C6923B679A52}"/>
              </a:ext>
            </a:extLst>
          </p:cNvPr>
          <p:cNvCxnSpPr>
            <a:cxnSpLocks/>
          </p:cNvCxnSpPr>
          <p:nvPr/>
        </p:nvCxnSpPr>
        <p:spPr>
          <a:xfrm flipH="1">
            <a:off x="4600497" y="5666033"/>
            <a:ext cx="33814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7BEFD96-5A74-C313-754F-1B1234661795}"/>
              </a:ext>
            </a:extLst>
          </p:cNvPr>
          <p:cNvSpPr>
            <a:spLocks noGrp="1"/>
          </p:cNvSpPr>
          <p:nvPr>
            <p:ph type="sldNum" sz="quarter" idx="12"/>
          </p:nvPr>
        </p:nvSpPr>
        <p:spPr/>
        <p:txBody>
          <a:bodyPr/>
          <a:lstStyle/>
          <a:p>
            <a:fld id="{2A200FE8-A619-F642-9571-C47EDB9D5720}" type="slidenum">
              <a:rPr lang="en-US" smtClean="0"/>
              <a:t>31</a:t>
            </a:fld>
            <a:endParaRPr lang="en-US"/>
          </a:p>
        </p:txBody>
      </p:sp>
    </p:spTree>
    <p:extLst>
      <p:ext uri="{BB962C8B-B14F-4D97-AF65-F5344CB8AC3E}">
        <p14:creationId xmlns:p14="http://schemas.microsoft.com/office/powerpoint/2010/main" val="1800820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9AB102-4752-A1A2-951D-2A655A13BCFB}"/>
              </a:ext>
            </a:extLst>
          </p:cNvPr>
          <p:cNvPicPr>
            <a:picLocks noChangeAspect="1"/>
          </p:cNvPicPr>
          <p:nvPr/>
        </p:nvPicPr>
        <p:blipFill rotWithShape="1">
          <a:blip r:embed="rId3"/>
          <a:srcRect r="25016" b="35816"/>
          <a:stretch/>
        </p:blipFill>
        <p:spPr>
          <a:xfrm>
            <a:off x="4473423" y="1600200"/>
            <a:ext cx="4488990" cy="2057400"/>
          </a:xfrm>
          <a:prstGeom prst="rect">
            <a:avLst/>
          </a:prstGeom>
        </p:spPr>
      </p:pic>
      <p:sp>
        <p:nvSpPr>
          <p:cNvPr id="2" name="Title 1">
            <a:extLst>
              <a:ext uri="{FF2B5EF4-FFF2-40B4-BE49-F238E27FC236}">
                <a16:creationId xmlns:a16="http://schemas.microsoft.com/office/drawing/2014/main" id="{AA155D5F-5823-4D4A-8026-31874B307281}"/>
              </a:ext>
            </a:extLst>
          </p:cNvPr>
          <p:cNvSpPr>
            <a:spLocks noGrp="1"/>
          </p:cNvSpPr>
          <p:nvPr>
            <p:ph type="title"/>
          </p:nvPr>
        </p:nvSpPr>
        <p:spPr/>
        <p:txBody>
          <a:bodyPr/>
          <a:lstStyle/>
          <a:p>
            <a:r>
              <a:rPr lang="en-IE" dirty="0"/>
              <a:t>Saving &amp; Resuming Progress</a:t>
            </a:r>
          </a:p>
        </p:txBody>
      </p:sp>
      <p:sp>
        <p:nvSpPr>
          <p:cNvPr id="3" name="Content Placeholder 2">
            <a:extLst>
              <a:ext uri="{FF2B5EF4-FFF2-40B4-BE49-F238E27FC236}">
                <a16:creationId xmlns:a16="http://schemas.microsoft.com/office/drawing/2014/main" id="{54067A24-7A80-4CC1-BC70-50CF20ECCAF4}"/>
              </a:ext>
            </a:extLst>
          </p:cNvPr>
          <p:cNvSpPr>
            <a:spLocks noGrp="1"/>
          </p:cNvSpPr>
          <p:nvPr>
            <p:ph idx="1"/>
          </p:nvPr>
        </p:nvSpPr>
        <p:spPr>
          <a:xfrm>
            <a:off x="207010" y="1600200"/>
            <a:ext cx="4300221" cy="5189884"/>
          </a:xfrm>
        </p:spPr>
        <p:txBody>
          <a:bodyPr>
            <a:normAutofit fontScale="92500" lnSpcReduction="20000"/>
          </a:bodyPr>
          <a:lstStyle/>
          <a:p>
            <a:pPr marL="0" indent="0">
              <a:buNone/>
            </a:pPr>
            <a:r>
              <a:rPr lang="en-IE" b="1" dirty="0"/>
              <a:t>Saving Progress</a:t>
            </a:r>
          </a:p>
          <a:p>
            <a:pPr marL="457200" indent="-457200">
              <a:buFont typeface="+mj-lt"/>
              <a:buAutoNum type="arabicPeriod"/>
            </a:pPr>
            <a:r>
              <a:rPr lang="en-IE" dirty="0"/>
              <a:t>Scroll to top of the page.</a:t>
            </a:r>
          </a:p>
          <a:p>
            <a:pPr marL="457200" indent="-457200">
              <a:buFont typeface="+mj-lt"/>
              <a:buAutoNum type="arabicPeriod"/>
            </a:pPr>
            <a:r>
              <a:rPr lang="en-IE" dirty="0"/>
              <a:t>Click on the “Bookmark my progress” button. A pop-up window with a </a:t>
            </a:r>
            <a:r>
              <a:rPr lang="en-IE" i="1" dirty="0"/>
              <a:t>very long link</a:t>
            </a:r>
            <a:r>
              <a:rPr lang="en-IE" dirty="0"/>
              <a:t> will appear.</a:t>
            </a:r>
          </a:p>
          <a:p>
            <a:pPr marL="457200" indent="-457200">
              <a:buFont typeface="+mj-lt"/>
              <a:buAutoNum type="arabicPeriod"/>
            </a:pPr>
            <a:r>
              <a:rPr lang="en-IE" dirty="0"/>
              <a:t>Copy-paste the link and store it at the top of your final report.</a:t>
            </a:r>
          </a:p>
          <a:p>
            <a:pPr marL="0" indent="0">
              <a:buNone/>
            </a:pPr>
            <a:endParaRPr lang="en-IE" dirty="0"/>
          </a:p>
          <a:p>
            <a:pPr marL="0" indent="0">
              <a:buNone/>
            </a:pPr>
            <a:r>
              <a:rPr lang="en-IE" b="1" dirty="0"/>
              <a:t>Resuming progress</a:t>
            </a:r>
          </a:p>
          <a:p>
            <a:pPr marL="457200" indent="-457200">
              <a:buFont typeface="+mj-lt"/>
              <a:buAutoNum type="arabicPeriod"/>
            </a:pPr>
            <a:r>
              <a:rPr lang="en-IE" dirty="0"/>
              <a:t>Open your browser.</a:t>
            </a:r>
          </a:p>
          <a:p>
            <a:pPr marL="457200" indent="-457200">
              <a:buFont typeface="+mj-lt"/>
              <a:buAutoNum type="arabicPeriod"/>
            </a:pPr>
            <a:r>
              <a:rPr lang="en-IE" dirty="0"/>
              <a:t>Copy-paste the link into your browser.</a:t>
            </a:r>
          </a:p>
          <a:p>
            <a:pPr marL="457200" indent="-457200">
              <a:buFont typeface="+mj-lt"/>
              <a:buAutoNum type="arabicPeriod"/>
            </a:pPr>
            <a:r>
              <a:rPr lang="en-IE" dirty="0"/>
              <a:t>As you navigate through the tabs in the module, your progress will reappear.</a:t>
            </a:r>
          </a:p>
          <a:p>
            <a:pPr marL="457200" indent="-457200">
              <a:buFont typeface="+mj-lt"/>
              <a:buAutoNum type="arabicPeriod"/>
            </a:pPr>
            <a:endParaRPr lang="en-IE" dirty="0"/>
          </a:p>
        </p:txBody>
      </p:sp>
      <p:sp>
        <p:nvSpPr>
          <p:cNvPr id="5" name="Rectangle 4">
            <a:extLst>
              <a:ext uri="{FF2B5EF4-FFF2-40B4-BE49-F238E27FC236}">
                <a16:creationId xmlns:a16="http://schemas.microsoft.com/office/drawing/2014/main" id="{BA23F4C3-A911-4DEE-97C6-DAC5318DCD86}"/>
              </a:ext>
            </a:extLst>
          </p:cNvPr>
          <p:cNvSpPr/>
          <p:nvPr/>
        </p:nvSpPr>
        <p:spPr>
          <a:xfrm>
            <a:off x="4473423" y="2129058"/>
            <a:ext cx="1178077" cy="330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8" name="Straight Arrow Connector 7">
            <a:extLst>
              <a:ext uri="{FF2B5EF4-FFF2-40B4-BE49-F238E27FC236}">
                <a16:creationId xmlns:a16="http://schemas.microsoft.com/office/drawing/2014/main" id="{57DB6BC3-ED4F-4FF2-9595-74EC4E55DF21}"/>
              </a:ext>
            </a:extLst>
          </p:cNvPr>
          <p:cNvCxnSpPr>
            <a:cxnSpLocks/>
            <a:endCxn id="5" idx="1"/>
          </p:cNvCxnSpPr>
          <p:nvPr/>
        </p:nvCxnSpPr>
        <p:spPr>
          <a:xfrm flipV="1">
            <a:off x="3873500" y="2294301"/>
            <a:ext cx="599923" cy="165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210DFFF-16FF-41EB-B3D2-6B9BD0B7EEE2}"/>
              </a:ext>
            </a:extLst>
          </p:cNvPr>
          <p:cNvCxnSpPr>
            <a:cxnSpLocks/>
          </p:cNvCxnSpPr>
          <p:nvPr/>
        </p:nvCxnSpPr>
        <p:spPr>
          <a:xfrm>
            <a:off x="3975100" y="3064601"/>
            <a:ext cx="1087361" cy="10726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0AACA42-2A0A-B091-B53E-7E09B5552F6C}"/>
              </a:ext>
            </a:extLst>
          </p:cNvPr>
          <p:cNvPicPr>
            <a:picLocks noChangeAspect="1"/>
          </p:cNvPicPr>
          <p:nvPr/>
        </p:nvPicPr>
        <p:blipFill>
          <a:blip r:embed="rId4"/>
          <a:stretch>
            <a:fillRect/>
          </a:stretch>
        </p:blipFill>
        <p:spPr>
          <a:xfrm>
            <a:off x="5090171" y="3892368"/>
            <a:ext cx="3230639" cy="2210727"/>
          </a:xfrm>
          <a:prstGeom prst="rect">
            <a:avLst/>
          </a:prstGeom>
          <a:ln w="38100">
            <a:solidFill>
              <a:srgbClr val="FF0000"/>
            </a:solidFill>
          </a:ln>
        </p:spPr>
      </p:pic>
      <p:sp>
        <p:nvSpPr>
          <p:cNvPr id="6" name="Slide Number Placeholder 5">
            <a:extLst>
              <a:ext uri="{FF2B5EF4-FFF2-40B4-BE49-F238E27FC236}">
                <a16:creationId xmlns:a16="http://schemas.microsoft.com/office/drawing/2014/main" id="{A5D091D3-ED65-111C-4EE3-809B137A9740}"/>
              </a:ext>
            </a:extLst>
          </p:cNvPr>
          <p:cNvSpPr>
            <a:spLocks noGrp="1"/>
          </p:cNvSpPr>
          <p:nvPr>
            <p:ph type="sldNum" sz="quarter" idx="12"/>
          </p:nvPr>
        </p:nvSpPr>
        <p:spPr/>
        <p:txBody>
          <a:bodyPr/>
          <a:lstStyle/>
          <a:p>
            <a:fld id="{2A200FE8-A619-F642-9571-C47EDB9D5720}" type="slidenum">
              <a:rPr lang="en-US" smtClean="0"/>
              <a:t>32</a:t>
            </a:fld>
            <a:endParaRPr lang="en-US"/>
          </a:p>
        </p:txBody>
      </p:sp>
    </p:spTree>
    <p:extLst>
      <p:ext uri="{BB962C8B-B14F-4D97-AF65-F5344CB8AC3E}">
        <p14:creationId xmlns:p14="http://schemas.microsoft.com/office/powerpoint/2010/main" val="234350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6DB4F-1329-C14E-83D4-226480803F19}"/>
              </a:ext>
            </a:extLst>
          </p:cNvPr>
          <p:cNvSpPr>
            <a:spLocks noGrp="1"/>
          </p:cNvSpPr>
          <p:nvPr>
            <p:ph type="title"/>
          </p:nvPr>
        </p:nvSpPr>
        <p:spPr/>
        <p:txBody>
          <a:bodyPr>
            <a:normAutofit fontScale="90000"/>
          </a:bodyPr>
          <a:lstStyle/>
          <a:p>
            <a:r>
              <a:rPr lang="en-US" b="1" dirty="0"/>
              <a:t>We recommend that you save your progress often!</a:t>
            </a:r>
          </a:p>
        </p:txBody>
      </p:sp>
      <p:sp>
        <p:nvSpPr>
          <p:cNvPr id="3" name="Content Placeholder 2">
            <a:extLst>
              <a:ext uri="{FF2B5EF4-FFF2-40B4-BE49-F238E27FC236}">
                <a16:creationId xmlns:a16="http://schemas.microsoft.com/office/drawing/2014/main" id="{38A1A4BE-9278-D248-AD5B-50A970B26F1F}"/>
              </a:ext>
            </a:extLst>
          </p:cNvPr>
          <p:cNvSpPr>
            <a:spLocks noGrp="1"/>
          </p:cNvSpPr>
          <p:nvPr>
            <p:ph idx="1"/>
          </p:nvPr>
        </p:nvSpPr>
        <p:spPr>
          <a:xfrm>
            <a:off x="457200" y="1663061"/>
            <a:ext cx="8229600" cy="4556760"/>
          </a:xfrm>
        </p:spPr>
        <p:txBody>
          <a:bodyPr/>
          <a:lstStyle/>
          <a:p>
            <a:r>
              <a:rPr lang="en-US" dirty="0"/>
              <a:t>Because the Shiny app can time out after inactivity </a:t>
            </a:r>
            <a:r>
              <a:rPr lang="en-US"/>
              <a:t>(15 </a:t>
            </a:r>
            <a:r>
              <a:rPr lang="en-US" dirty="0"/>
              <a:t>minutes) or disconnect if an internet connection is interrupted, we don’t want you to lose your work.</a:t>
            </a:r>
          </a:p>
          <a:p>
            <a:pPr marL="0" indent="0">
              <a:buNone/>
            </a:pPr>
            <a:endParaRPr lang="en-US" dirty="0"/>
          </a:p>
          <a:p>
            <a:r>
              <a:rPr lang="en-US" dirty="0"/>
              <a:t>Save your progress as you go, as well as every time you close your computer or close the Shiny app in your internet browser.</a:t>
            </a:r>
          </a:p>
          <a:p>
            <a:pPr marL="0" indent="0">
              <a:buNone/>
            </a:pPr>
            <a:endParaRPr lang="en-US" dirty="0"/>
          </a:p>
          <a:p>
            <a:r>
              <a:rPr lang="en-US" dirty="0"/>
              <a:t>After you save the link somewhere safe, you should be able to resume your progress where you left off!</a:t>
            </a:r>
          </a:p>
        </p:txBody>
      </p:sp>
      <p:sp>
        <p:nvSpPr>
          <p:cNvPr id="4" name="Slide Number Placeholder 3">
            <a:extLst>
              <a:ext uri="{FF2B5EF4-FFF2-40B4-BE49-F238E27FC236}">
                <a16:creationId xmlns:a16="http://schemas.microsoft.com/office/drawing/2014/main" id="{2EA76963-586A-BF79-0F52-BFD93B7A3F3A}"/>
              </a:ext>
            </a:extLst>
          </p:cNvPr>
          <p:cNvSpPr>
            <a:spLocks noGrp="1"/>
          </p:cNvSpPr>
          <p:nvPr>
            <p:ph type="sldNum" sz="quarter" idx="12"/>
          </p:nvPr>
        </p:nvSpPr>
        <p:spPr/>
        <p:txBody>
          <a:bodyPr/>
          <a:lstStyle/>
          <a:p>
            <a:fld id="{2A200FE8-A619-F642-9571-C47EDB9D5720}" type="slidenum">
              <a:rPr lang="en-US" smtClean="0"/>
              <a:t>33</a:t>
            </a:fld>
            <a:endParaRPr lang="en-US"/>
          </a:p>
        </p:txBody>
      </p:sp>
    </p:spTree>
    <p:extLst>
      <p:ext uri="{BB962C8B-B14F-4D97-AF65-F5344CB8AC3E}">
        <p14:creationId xmlns:p14="http://schemas.microsoft.com/office/powerpoint/2010/main" val="818962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B334-E44A-4942-8F90-0D28A8441851}"/>
              </a:ext>
            </a:extLst>
          </p:cNvPr>
          <p:cNvSpPr>
            <a:spLocks noGrp="1"/>
          </p:cNvSpPr>
          <p:nvPr>
            <p:ph type="title"/>
          </p:nvPr>
        </p:nvSpPr>
        <p:spPr/>
        <p:txBody>
          <a:bodyPr/>
          <a:lstStyle/>
          <a:p>
            <a:r>
              <a:rPr lang="en-IE" b="1" dirty="0"/>
              <a:t>Let’s Go!</a:t>
            </a:r>
          </a:p>
        </p:txBody>
      </p:sp>
      <p:sp>
        <p:nvSpPr>
          <p:cNvPr id="3" name="Content Placeholder 2">
            <a:extLst>
              <a:ext uri="{FF2B5EF4-FFF2-40B4-BE49-F238E27FC236}">
                <a16:creationId xmlns:a16="http://schemas.microsoft.com/office/drawing/2014/main" id="{4A1F092D-CF88-4E5B-AD4F-EDE9D102EF15}"/>
              </a:ext>
            </a:extLst>
          </p:cNvPr>
          <p:cNvSpPr>
            <a:spLocks noGrp="1"/>
          </p:cNvSpPr>
          <p:nvPr>
            <p:ph idx="1"/>
          </p:nvPr>
        </p:nvSpPr>
        <p:spPr>
          <a:xfrm>
            <a:off x="457200" y="1327486"/>
            <a:ext cx="8229600" cy="2101514"/>
          </a:xfrm>
        </p:spPr>
        <p:txBody>
          <a:bodyPr>
            <a:noAutofit/>
          </a:bodyPr>
          <a:lstStyle/>
          <a:p>
            <a:r>
              <a:rPr lang="en-IE" dirty="0"/>
              <a:t>For the activity we will work in pairs.</a:t>
            </a:r>
          </a:p>
          <a:p>
            <a:r>
              <a:rPr lang="en-IE" dirty="0"/>
              <a:t>Each pair selects the same NEON site and works through Activities A, B, and C.</a:t>
            </a:r>
          </a:p>
          <a:p>
            <a:r>
              <a:rPr lang="en-IE" dirty="0"/>
              <a:t>It is possible that more than one pair will be assigned to the same lake.</a:t>
            </a:r>
          </a:p>
          <a:p>
            <a:pPr marL="0" indent="0">
              <a:buNone/>
            </a:pPr>
            <a:endParaRPr lang="en-IE" dirty="0"/>
          </a:p>
          <a:p>
            <a:pPr marL="0" indent="0">
              <a:buNone/>
            </a:pPr>
            <a:endParaRPr lang="en-IE" dirty="0"/>
          </a:p>
          <a:p>
            <a:pPr marL="0" indent="0">
              <a:buNone/>
            </a:pPr>
            <a:endParaRPr lang="en-IE" dirty="0"/>
          </a:p>
          <a:p>
            <a:pPr marL="0" indent="0">
              <a:buNone/>
            </a:pPr>
            <a:endParaRPr lang="en-IE" dirty="0"/>
          </a:p>
          <a:p>
            <a:pPr marL="0" indent="0">
              <a:buNone/>
            </a:pPr>
            <a:endParaRPr lang="en-IE" dirty="0">
              <a:solidFill>
                <a:srgbClr val="0099CC"/>
              </a:solidFill>
              <a:hlinkClick r:id="rId3">
                <a:extLst>
                  <a:ext uri="{A12FA001-AC4F-418D-AE19-62706E023703}">
                    <ahyp:hlinkClr xmlns:ahyp="http://schemas.microsoft.com/office/drawing/2018/hyperlinkcolor" val="tx"/>
                  </a:ext>
                </a:extLst>
              </a:hlinkClick>
            </a:endParaRPr>
          </a:p>
          <a:p>
            <a:pPr marL="0" indent="0">
              <a:buNone/>
            </a:pPr>
            <a:endParaRPr lang="en-IE" dirty="0">
              <a:solidFill>
                <a:srgbClr val="0099CC"/>
              </a:solidFill>
              <a:hlinkClick r:id="rId3">
                <a:extLst>
                  <a:ext uri="{A12FA001-AC4F-418D-AE19-62706E023703}">
                    <ahyp:hlinkClr xmlns:ahyp="http://schemas.microsoft.com/office/drawing/2018/hyperlinkcolor" val="tx"/>
                  </a:ext>
                </a:extLst>
              </a:hlinkClick>
            </a:endParaRPr>
          </a:p>
          <a:p>
            <a:pPr marL="0" indent="0">
              <a:buNone/>
            </a:pPr>
            <a:endParaRPr lang="en-IE" dirty="0"/>
          </a:p>
        </p:txBody>
      </p:sp>
      <p:graphicFrame>
        <p:nvGraphicFramePr>
          <p:cNvPr id="4" name="Table 4">
            <a:extLst>
              <a:ext uri="{FF2B5EF4-FFF2-40B4-BE49-F238E27FC236}">
                <a16:creationId xmlns:a16="http://schemas.microsoft.com/office/drawing/2014/main" id="{F7233DA8-C1DB-7377-3B79-A6C3649D1900}"/>
              </a:ext>
            </a:extLst>
          </p:cNvPr>
          <p:cNvGraphicFramePr>
            <a:graphicFrameLocks noGrp="1"/>
          </p:cNvGraphicFramePr>
          <p:nvPr>
            <p:extLst>
              <p:ext uri="{D42A27DB-BD31-4B8C-83A1-F6EECF244321}">
                <p14:modId xmlns:p14="http://schemas.microsoft.com/office/powerpoint/2010/main" val="1385319685"/>
              </p:ext>
            </p:extLst>
          </p:nvPr>
        </p:nvGraphicFramePr>
        <p:xfrm>
          <a:off x="1050319" y="3520809"/>
          <a:ext cx="6895172" cy="2753639"/>
        </p:xfrm>
        <a:graphic>
          <a:graphicData uri="http://schemas.openxmlformats.org/drawingml/2006/table">
            <a:tbl>
              <a:tblPr firstRow="1" bandRow="1">
                <a:tableStyleId>{5C22544A-7EE6-4342-B048-85BDC9FD1C3A}</a:tableStyleId>
              </a:tblPr>
              <a:tblGrid>
                <a:gridCol w="2863955">
                  <a:extLst>
                    <a:ext uri="{9D8B030D-6E8A-4147-A177-3AD203B41FA5}">
                      <a16:colId xmlns:a16="http://schemas.microsoft.com/office/drawing/2014/main" val="923398131"/>
                    </a:ext>
                  </a:extLst>
                </a:gridCol>
                <a:gridCol w="4031217">
                  <a:extLst>
                    <a:ext uri="{9D8B030D-6E8A-4147-A177-3AD203B41FA5}">
                      <a16:colId xmlns:a16="http://schemas.microsoft.com/office/drawing/2014/main" val="896511049"/>
                    </a:ext>
                  </a:extLst>
                </a:gridCol>
              </a:tblGrid>
              <a:tr h="393377">
                <a:tc>
                  <a:txBody>
                    <a:bodyPr/>
                    <a:lstStyle/>
                    <a:p>
                      <a:r>
                        <a:rPr lang="en-US" sz="1600" dirty="0"/>
                        <a:t>Lake name</a:t>
                      </a:r>
                    </a:p>
                  </a:txBody>
                  <a:tcPr/>
                </a:tc>
                <a:tc>
                  <a:txBody>
                    <a:bodyPr/>
                    <a:lstStyle/>
                    <a:p>
                      <a:r>
                        <a:rPr lang="en-US" sz="1600" dirty="0"/>
                        <a:t>Students</a:t>
                      </a:r>
                    </a:p>
                  </a:txBody>
                  <a:tcPr/>
                </a:tc>
                <a:extLst>
                  <a:ext uri="{0D108BD9-81ED-4DB2-BD59-A6C34878D82A}">
                    <a16:rowId xmlns:a16="http://schemas.microsoft.com/office/drawing/2014/main" val="3163440993"/>
                  </a:ext>
                </a:extLst>
              </a:tr>
              <a:tr h="393377">
                <a:tc>
                  <a:txBody>
                    <a:bodyPr/>
                    <a:lstStyle/>
                    <a:p>
                      <a:r>
                        <a:rPr lang="en-US" sz="1600" dirty="0"/>
                        <a:t>Crampton Lake</a:t>
                      </a:r>
                    </a:p>
                  </a:txBody>
                  <a:tcPr/>
                </a:tc>
                <a:tc>
                  <a:txBody>
                    <a:bodyPr/>
                    <a:lstStyle/>
                    <a:p>
                      <a:endParaRPr lang="en-US" sz="1600" dirty="0"/>
                    </a:p>
                  </a:txBody>
                  <a:tcPr/>
                </a:tc>
                <a:extLst>
                  <a:ext uri="{0D108BD9-81ED-4DB2-BD59-A6C34878D82A}">
                    <a16:rowId xmlns:a16="http://schemas.microsoft.com/office/drawing/2014/main" val="501200050"/>
                  </a:ext>
                </a:extLst>
              </a:tr>
              <a:tr h="393377">
                <a:tc>
                  <a:txBody>
                    <a:bodyPr/>
                    <a:lstStyle/>
                    <a:p>
                      <a:r>
                        <a:rPr lang="en-US" sz="1600" dirty="0"/>
                        <a:t>Suggs Lake</a:t>
                      </a:r>
                    </a:p>
                  </a:txBody>
                  <a:tcPr/>
                </a:tc>
                <a:tc>
                  <a:txBody>
                    <a:bodyPr/>
                    <a:lstStyle/>
                    <a:p>
                      <a:endParaRPr lang="en-US" sz="1600" dirty="0"/>
                    </a:p>
                  </a:txBody>
                  <a:tcPr/>
                </a:tc>
                <a:extLst>
                  <a:ext uri="{0D108BD9-81ED-4DB2-BD59-A6C34878D82A}">
                    <a16:rowId xmlns:a16="http://schemas.microsoft.com/office/drawing/2014/main" val="1377804748"/>
                  </a:ext>
                </a:extLst>
              </a:tr>
              <a:tr h="393377">
                <a:tc>
                  <a:txBody>
                    <a:bodyPr/>
                    <a:lstStyle/>
                    <a:p>
                      <a:r>
                        <a:rPr lang="en-US" sz="1600" dirty="0"/>
                        <a:t>Barco Lake</a:t>
                      </a:r>
                    </a:p>
                  </a:txBody>
                  <a:tcPr/>
                </a:tc>
                <a:tc>
                  <a:txBody>
                    <a:bodyPr/>
                    <a:lstStyle/>
                    <a:p>
                      <a:endParaRPr lang="en-US" sz="1600" dirty="0"/>
                    </a:p>
                  </a:txBody>
                  <a:tcPr/>
                </a:tc>
                <a:extLst>
                  <a:ext uri="{0D108BD9-81ED-4DB2-BD59-A6C34878D82A}">
                    <a16:rowId xmlns:a16="http://schemas.microsoft.com/office/drawing/2014/main" val="1158997437"/>
                  </a:ext>
                </a:extLst>
              </a:tr>
              <a:tr h="393377">
                <a:tc>
                  <a:txBody>
                    <a:bodyPr/>
                    <a:lstStyle/>
                    <a:p>
                      <a:r>
                        <a:rPr lang="en-US" sz="1600" dirty="0"/>
                        <a:t>Prairie Pothole</a:t>
                      </a:r>
                    </a:p>
                  </a:txBody>
                  <a:tcPr/>
                </a:tc>
                <a:tc>
                  <a:txBody>
                    <a:bodyPr/>
                    <a:lstStyle/>
                    <a:p>
                      <a:endParaRPr lang="en-US" sz="1600" dirty="0"/>
                    </a:p>
                  </a:txBody>
                  <a:tcPr/>
                </a:tc>
                <a:extLst>
                  <a:ext uri="{0D108BD9-81ED-4DB2-BD59-A6C34878D82A}">
                    <a16:rowId xmlns:a16="http://schemas.microsoft.com/office/drawing/2014/main" val="1786581038"/>
                  </a:ext>
                </a:extLst>
              </a:tr>
              <a:tr h="393377">
                <a:tc>
                  <a:txBody>
                    <a:bodyPr/>
                    <a:lstStyle/>
                    <a:p>
                      <a:r>
                        <a:rPr lang="en-US" sz="1600" dirty="0"/>
                        <a:t>Little Rock Lake</a:t>
                      </a:r>
                    </a:p>
                  </a:txBody>
                  <a:tcPr/>
                </a:tc>
                <a:tc>
                  <a:txBody>
                    <a:bodyPr/>
                    <a:lstStyle/>
                    <a:p>
                      <a:endParaRPr lang="en-US" sz="1600" dirty="0"/>
                    </a:p>
                  </a:txBody>
                  <a:tcPr/>
                </a:tc>
                <a:extLst>
                  <a:ext uri="{0D108BD9-81ED-4DB2-BD59-A6C34878D82A}">
                    <a16:rowId xmlns:a16="http://schemas.microsoft.com/office/drawing/2014/main" val="2571061004"/>
                  </a:ext>
                </a:extLst>
              </a:tr>
              <a:tr h="393377">
                <a:tc>
                  <a:txBody>
                    <a:bodyPr/>
                    <a:lstStyle/>
                    <a:p>
                      <a:r>
                        <a:rPr lang="en-US" sz="1600" dirty="0"/>
                        <a:t>Prairie Lake @ Dakota Coteau</a:t>
                      </a:r>
                    </a:p>
                  </a:txBody>
                  <a:tcPr/>
                </a:tc>
                <a:tc>
                  <a:txBody>
                    <a:bodyPr/>
                    <a:lstStyle/>
                    <a:p>
                      <a:endParaRPr lang="en-US" sz="1600" dirty="0"/>
                    </a:p>
                  </a:txBody>
                  <a:tcPr/>
                </a:tc>
                <a:extLst>
                  <a:ext uri="{0D108BD9-81ED-4DB2-BD59-A6C34878D82A}">
                    <a16:rowId xmlns:a16="http://schemas.microsoft.com/office/drawing/2014/main" val="4142015925"/>
                  </a:ext>
                </a:extLst>
              </a:tr>
            </a:tbl>
          </a:graphicData>
        </a:graphic>
      </p:graphicFrame>
      <p:sp>
        <p:nvSpPr>
          <p:cNvPr id="5" name="TextBox 4">
            <a:extLst>
              <a:ext uri="{FF2B5EF4-FFF2-40B4-BE49-F238E27FC236}">
                <a16:creationId xmlns:a16="http://schemas.microsoft.com/office/drawing/2014/main" id="{C5A33D45-7313-CF48-87A9-0E32B76FC0FC}"/>
              </a:ext>
            </a:extLst>
          </p:cNvPr>
          <p:cNvSpPr txBox="1"/>
          <p:nvPr/>
        </p:nvSpPr>
        <p:spPr>
          <a:xfrm>
            <a:off x="457200" y="6324600"/>
            <a:ext cx="6587957" cy="461665"/>
          </a:xfrm>
          <a:prstGeom prst="rect">
            <a:avLst/>
          </a:prstGeom>
          <a:noFill/>
        </p:spPr>
        <p:txBody>
          <a:bodyPr wrap="none" rtlCol="0">
            <a:spAutoFit/>
          </a:bodyPr>
          <a:lstStyle/>
          <a:p>
            <a:r>
              <a:rPr lang="en-IE" sz="2400" dirty="0">
                <a:solidFill>
                  <a:srgbClr val="0099CC"/>
                </a:solidFill>
                <a:hlinkClick r:id="rId4">
                  <a:extLst>
                    <a:ext uri="{A12FA001-AC4F-418D-AE19-62706E023703}">
                      <ahyp:hlinkClr xmlns:ahyp="http://schemas.microsoft.com/office/drawing/2018/hyperlinkcolor" val="tx"/>
                    </a:ext>
                  </a:extLst>
                </a:hlinkClick>
              </a:rPr>
              <a:t>https://macrosystemseddie.shinyapps.io/module7/</a:t>
            </a:r>
            <a:endParaRPr lang="en-IE" sz="2400" dirty="0">
              <a:solidFill>
                <a:srgbClr val="0099CC"/>
              </a:solidFill>
            </a:endParaRPr>
          </a:p>
        </p:txBody>
      </p:sp>
      <p:sp>
        <p:nvSpPr>
          <p:cNvPr id="6" name="Slide Number Placeholder 5">
            <a:extLst>
              <a:ext uri="{FF2B5EF4-FFF2-40B4-BE49-F238E27FC236}">
                <a16:creationId xmlns:a16="http://schemas.microsoft.com/office/drawing/2014/main" id="{1FC7BD5F-C6DD-01D5-B899-5EF472FE870A}"/>
              </a:ext>
            </a:extLst>
          </p:cNvPr>
          <p:cNvSpPr>
            <a:spLocks noGrp="1"/>
          </p:cNvSpPr>
          <p:nvPr>
            <p:ph type="sldNum" sz="quarter" idx="12"/>
          </p:nvPr>
        </p:nvSpPr>
        <p:spPr/>
        <p:txBody>
          <a:bodyPr/>
          <a:lstStyle/>
          <a:p>
            <a:fld id="{2A200FE8-A619-F642-9571-C47EDB9D5720}" type="slidenum">
              <a:rPr lang="en-US" smtClean="0"/>
              <a:t>34</a:t>
            </a:fld>
            <a:endParaRPr lang="en-US"/>
          </a:p>
        </p:txBody>
      </p:sp>
    </p:spTree>
    <p:extLst>
      <p:ext uri="{BB962C8B-B14F-4D97-AF65-F5344CB8AC3E}">
        <p14:creationId xmlns:p14="http://schemas.microsoft.com/office/powerpoint/2010/main" val="2018116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75354"/>
            <a:ext cx="9144000" cy="990600"/>
          </a:xfrm>
        </p:spPr>
        <p:txBody>
          <a:bodyPr>
            <a:normAutofit/>
          </a:bodyPr>
          <a:lstStyle/>
          <a:p>
            <a:r>
              <a:rPr lang="en-US" b="1" dirty="0">
                <a:solidFill>
                  <a:schemeClr val="accent1">
                    <a:lumMod val="75000"/>
                  </a:schemeClr>
                </a:solidFill>
              </a:rPr>
              <a:t> Thank you for participating! </a:t>
            </a:r>
          </a:p>
        </p:txBody>
      </p:sp>
      <p:pic>
        <p:nvPicPr>
          <p:cNvPr id="2050" name="Picture 2" descr="Using R and Shiny to build interactive, data-driven web apps for free | by  William Nicholas | CoProcure | Medium">
            <a:extLst>
              <a:ext uri="{FF2B5EF4-FFF2-40B4-BE49-F238E27FC236}">
                <a16:creationId xmlns:a16="http://schemas.microsoft.com/office/drawing/2014/main" id="{74D0E892-68AC-4837-B20C-E926FE709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223" y="5835479"/>
            <a:ext cx="1475152" cy="5709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failed to render">
            <a:extLst>
              <a:ext uri="{FF2B5EF4-FFF2-40B4-BE49-F238E27FC236}">
                <a16:creationId xmlns:a16="http://schemas.microsoft.com/office/drawing/2014/main" id="{DB13728D-8219-490C-AA52-C1C12961E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187" y="1484209"/>
            <a:ext cx="4312813" cy="31949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DE4333A-1E43-4656-A6E3-C84A59DBFF53}"/>
              </a:ext>
            </a:extLst>
          </p:cNvPr>
          <p:cNvPicPr>
            <a:picLocks noChangeAspect="1"/>
          </p:cNvPicPr>
          <p:nvPr/>
        </p:nvPicPr>
        <p:blipFill>
          <a:blip r:embed="rId5"/>
          <a:stretch>
            <a:fillRect/>
          </a:stretch>
        </p:blipFill>
        <p:spPr>
          <a:xfrm>
            <a:off x="4849307" y="5741477"/>
            <a:ext cx="2723222" cy="731520"/>
          </a:xfrm>
          <a:prstGeom prst="rect">
            <a:avLst/>
          </a:prstGeom>
        </p:spPr>
      </p:pic>
      <p:pic>
        <p:nvPicPr>
          <p:cNvPr id="10" name="Shape 489">
            <a:extLst>
              <a:ext uri="{FF2B5EF4-FFF2-40B4-BE49-F238E27FC236}">
                <a16:creationId xmlns:a16="http://schemas.microsoft.com/office/drawing/2014/main" id="{E2A9CA0B-ABBC-4AED-9C5A-FBC37F510CD6}"/>
              </a:ext>
            </a:extLst>
          </p:cNvPr>
          <p:cNvPicPr preferRelativeResize="0">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15660" y="5454309"/>
            <a:ext cx="2352787" cy="1119908"/>
          </a:xfrm>
          <a:prstGeom prst="rect">
            <a:avLst/>
          </a:prstGeom>
          <a:noFill/>
          <a:ln>
            <a:noFill/>
          </a:ln>
        </p:spPr>
      </p:pic>
      <p:pic>
        <p:nvPicPr>
          <p:cNvPr id="11" name="Picture 10" descr="Logo&#10;&#10;Description automatically generated">
            <a:extLst>
              <a:ext uri="{FF2B5EF4-FFF2-40B4-BE49-F238E27FC236}">
                <a16:creationId xmlns:a16="http://schemas.microsoft.com/office/drawing/2014/main" id="{53282D90-D946-4535-92F9-E3AAF0F97B92}"/>
              </a:ext>
            </a:extLst>
          </p:cNvPr>
          <p:cNvPicPr>
            <a:picLocks noChangeAspect="1"/>
          </p:cNvPicPr>
          <p:nvPr/>
        </p:nvPicPr>
        <p:blipFill>
          <a:blip r:embed="rId7"/>
          <a:stretch>
            <a:fillRect/>
          </a:stretch>
        </p:blipFill>
        <p:spPr>
          <a:xfrm>
            <a:off x="2365391" y="5629355"/>
            <a:ext cx="2352787" cy="865825"/>
          </a:xfrm>
          <a:prstGeom prst="rect">
            <a:avLst/>
          </a:prstGeom>
        </p:spPr>
      </p:pic>
      <p:sp>
        <p:nvSpPr>
          <p:cNvPr id="7" name="TextBox 6">
            <a:extLst>
              <a:ext uri="{FF2B5EF4-FFF2-40B4-BE49-F238E27FC236}">
                <a16:creationId xmlns:a16="http://schemas.microsoft.com/office/drawing/2014/main" id="{6345A95D-01D8-4541-8E95-5CA31236BD6B}"/>
              </a:ext>
            </a:extLst>
          </p:cNvPr>
          <p:cNvSpPr txBox="1"/>
          <p:nvPr/>
        </p:nvSpPr>
        <p:spPr>
          <a:xfrm>
            <a:off x="4718178" y="1185332"/>
            <a:ext cx="4386868" cy="4893647"/>
          </a:xfrm>
          <a:prstGeom prst="rect">
            <a:avLst/>
          </a:prstGeom>
          <a:noFill/>
        </p:spPr>
        <p:txBody>
          <a:bodyPr wrap="square" rtlCol="0">
            <a:spAutoFit/>
          </a:bodyPr>
          <a:lstStyle/>
          <a:p>
            <a:r>
              <a:rPr lang="en-US" sz="2400" dirty="0"/>
              <a:t>Check out other ecological forecasting modules:</a:t>
            </a:r>
          </a:p>
          <a:p>
            <a:pPr marL="285750" indent="-285750">
              <a:buFont typeface="Arial" panose="020B0604020202020204" pitchFamily="34" charset="0"/>
              <a:buChar char="•"/>
            </a:pPr>
            <a:r>
              <a:rPr lang="en-US" sz="2400" b="1" dirty="0"/>
              <a:t>Module 5: </a:t>
            </a:r>
            <a:r>
              <a:rPr lang="en-US" sz="2400" dirty="0"/>
              <a:t>Introduction to Ecological Forecasting </a:t>
            </a:r>
          </a:p>
          <a:p>
            <a:pPr marL="285750" indent="-285750">
              <a:buFont typeface="Arial" panose="020B0604020202020204" pitchFamily="34" charset="0"/>
              <a:buChar char="•"/>
            </a:pPr>
            <a:r>
              <a:rPr lang="en-US" sz="2400" b="1" dirty="0"/>
              <a:t>Module 6: </a:t>
            </a:r>
            <a:r>
              <a:rPr lang="en-US" sz="2400" dirty="0"/>
              <a:t>Understanding Uncertainty in Ecological Forecasts</a:t>
            </a:r>
          </a:p>
          <a:p>
            <a:pPr marL="285750" indent="-285750">
              <a:buFont typeface="Arial" panose="020B0604020202020204" pitchFamily="34" charset="0"/>
              <a:buChar char="•"/>
            </a:pPr>
            <a:r>
              <a:rPr lang="en-US" sz="2400" b="1" dirty="0"/>
              <a:t>Module 8: </a:t>
            </a:r>
            <a:r>
              <a:rPr lang="en-US" sz="2400" dirty="0"/>
              <a:t>Using Ecological Forecasts to Guide Decision-Making</a:t>
            </a:r>
          </a:p>
          <a:p>
            <a:r>
              <a:rPr lang="en-US" sz="2400" dirty="0"/>
              <a:t>Find out more at: </a:t>
            </a:r>
            <a:r>
              <a:rPr lang="en-US" sz="2400" dirty="0">
                <a:solidFill>
                  <a:srgbClr val="0070C0"/>
                </a:solidFill>
                <a:hlinkClick r:id="rId8">
                  <a:extLst>
                    <a:ext uri="{A12FA001-AC4F-418D-AE19-62706E023703}">
                      <ahyp:hlinkClr xmlns:ahyp="http://schemas.microsoft.com/office/drawing/2018/hyperlinkcolor" val="tx"/>
                    </a:ext>
                  </a:extLst>
                </a:hlinkClick>
              </a:rPr>
              <a:t>macrosystemsEDDIE.org</a:t>
            </a:r>
            <a:endParaRPr lang="en-US" sz="2400" dirty="0">
              <a:solidFill>
                <a:srgbClr val="0070C0"/>
              </a:solidFill>
            </a:endParaRPr>
          </a:p>
          <a:p>
            <a:endParaRPr lang="en-IE" sz="2400" dirty="0"/>
          </a:p>
        </p:txBody>
      </p:sp>
      <p:sp>
        <p:nvSpPr>
          <p:cNvPr id="2" name="Slide Number Placeholder 1">
            <a:extLst>
              <a:ext uri="{FF2B5EF4-FFF2-40B4-BE49-F238E27FC236}">
                <a16:creationId xmlns:a16="http://schemas.microsoft.com/office/drawing/2014/main" id="{76B963CB-45C5-3DBA-0D76-48076DBAC09C}"/>
              </a:ext>
            </a:extLst>
          </p:cNvPr>
          <p:cNvSpPr>
            <a:spLocks noGrp="1"/>
          </p:cNvSpPr>
          <p:nvPr>
            <p:ph type="sldNum" sz="quarter" idx="12"/>
          </p:nvPr>
        </p:nvSpPr>
        <p:spPr/>
        <p:txBody>
          <a:bodyPr/>
          <a:lstStyle/>
          <a:p>
            <a:fld id="{2A200FE8-A619-F642-9571-C47EDB9D5720}" type="slidenum">
              <a:rPr lang="en-US" smtClean="0"/>
              <a:t>35</a:t>
            </a:fld>
            <a:endParaRPr lang="en-US"/>
          </a:p>
        </p:txBody>
      </p:sp>
    </p:spTree>
    <p:extLst>
      <p:ext uri="{BB962C8B-B14F-4D97-AF65-F5344CB8AC3E}">
        <p14:creationId xmlns:p14="http://schemas.microsoft.com/office/powerpoint/2010/main" val="340798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9451"/>
            <a:ext cx="8686800" cy="990600"/>
          </a:xfrm>
        </p:spPr>
        <p:txBody>
          <a:bodyPr>
            <a:normAutofit/>
          </a:bodyPr>
          <a:lstStyle/>
          <a:p>
            <a:r>
              <a:rPr lang="en-US" b="1" dirty="0">
                <a:solidFill>
                  <a:schemeClr val="accent1">
                    <a:lumMod val="75000"/>
                  </a:schemeClr>
                </a:solidFill>
              </a:rPr>
              <a:t> Before we start:</a:t>
            </a:r>
          </a:p>
        </p:txBody>
      </p:sp>
      <p:sp>
        <p:nvSpPr>
          <p:cNvPr id="6" name="Rectangle 5">
            <a:extLst>
              <a:ext uri="{FF2B5EF4-FFF2-40B4-BE49-F238E27FC236}">
                <a16:creationId xmlns:a16="http://schemas.microsoft.com/office/drawing/2014/main" id="{5D3B5112-929C-4971-837B-83DCC7254433}"/>
              </a:ext>
            </a:extLst>
          </p:cNvPr>
          <p:cNvSpPr/>
          <p:nvPr/>
        </p:nvSpPr>
        <p:spPr>
          <a:xfrm>
            <a:off x="-1" y="1998701"/>
            <a:ext cx="9144001" cy="800219"/>
          </a:xfrm>
          <a:prstGeom prst="rect">
            <a:avLst/>
          </a:prstGeom>
        </p:spPr>
        <p:txBody>
          <a:bodyPr wrap="square">
            <a:spAutoFit/>
          </a:bodyPr>
          <a:lstStyle/>
          <a:p>
            <a:pPr algn="ctr"/>
            <a:r>
              <a:rPr lang="en-US" sz="4600" dirty="0"/>
              <a:t>What is an Ecological Forecast?</a:t>
            </a:r>
          </a:p>
        </p:txBody>
      </p:sp>
      <p:sp>
        <p:nvSpPr>
          <p:cNvPr id="4" name="Rectangle 3">
            <a:extLst>
              <a:ext uri="{FF2B5EF4-FFF2-40B4-BE49-F238E27FC236}">
                <a16:creationId xmlns:a16="http://schemas.microsoft.com/office/drawing/2014/main" id="{CF3D7E8D-CC77-487F-A6AF-F4A9392E8183}"/>
              </a:ext>
            </a:extLst>
          </p:cNvPr>
          <p:cNvSpPr/>
          <p:nvPr/>
        </p:nvSpPr>
        <p:spPr>
          <a:xfrm>
            <a:off x="0" y="3391429"/>
            <a:ext cx="9144001" cy="1077218"/>
          </a:xfrm>
          <a:prstGeom prst="rect">
            <a:avLst/>
          </a:prstGeom>
        </p:spPr>
        <p:txBody>
          <a:bodyPr wrap="square">
            <a:spAutoFit/>
          </a:bodyPr>
          <a:lstStyle/>
          <a:p>
            <a:pPr algn="ctr"/>
            <a:r>
              <a:rPr lang="en-US" sz="3200" i="1" dirty="0"/>
              <a:t>A prediction of future environmental conditions </a:t>
            </a:r>
          </a:p>
          <a:p>
            <a:pPr algn="ctr"/>
            <a:r>
              <a:rPr lang="en-US" sz="3200" i="1" dirty="0"/>
              <a:t>with uncertainty</a:t>
            </a:r>
          </a:p>
        </p:txBody>
      </p:sp>
      <p:sp>
        <p:nvSpPr>
          <p:cNvPr id="3" name="TextBox 2">
            <a:extLst>
              <a:ext uri="{FF2B5EF4-FFF2-40B4-BE49-F238E27FC236}">
                <a16:creationId xmlns:a16="http://schemas.microsoft.com/office/drawing/2014/main" id="{DAE0ADA6-CD16-F39D-54E4-7B2AB365A951}"/>
              </a:ext>
            </a:extLst>
          </p:cNvPr>
          <p:cNvSpPr txBox="1"/>
          <p:nvPr/>
        </p:nvSpPr>
        <p:spPr>
          <a:xfrm>
            <a:off x="768927" y="5061156"/>
            <a:ext cx="6972300" cy="1569660"/>
          </a:xfrm>
          <a:prstGeom prst="rect">
            <a:avLst/>
          </a:prstGeom>
          <a:solidFill>
            <a:srgbClr val="94C89F">
              <a:alpha val="39000"/>
            </a:srgbClr>
          </a:solidFill>
        </p:spPr>
        <p:txBody>
          <a:bodyPr wrap="square" rtlCol="0">
            <a:spAutoFit/>
          </a:bodyPr>
          <a:lstStyle/>
          <a:p>
            <a:pPr marL="285750" indent="-285750">
              <a:buFont typeface="Arial" panose="020B0604020202020204" pitchFamily="34" charset="0"/>
              <a:buChar char="•"/>
            </a:pPr>
            <a:r>
              <a:rPr lang="en-IE" sz="2400" dirty="0"/>
              <a:t>Events have not yet occurred</a:t>
            </a:r>
          </a:p>
          <a:p>
            <a:pPr marL="285750" indent="-285750">
              <a:buFont typeface="Arial" panose="020B0604020202020204" pitchFamily="34" charset="0"/>
              <a:buChar char="•"/>
            </a:pPr>
            <a:r>
              <a:rPr lang="en-IE" sz="2400" dirty="0"/>
              <a:t>Gives a probability or a likelihood of the event to occur (uncertainty)</a:t>
            </a:r>
          </a:p>
          <a:p>
            <a:pPr marL="285750" indent="-285750">
              <a:buFont typeface="Arial" panose="020B0604020202020204" pitchFamily="34" charset="0"/>
              <a:buChar char="•"/>
            </a:pPr>
            <a:r>
              <a:rPr lang="en-IE" sz="2400" dirty="0"/>
              <a:t>Actionable</a:t>
            </a:r>
          </a:p>
        </p:txBody>
      </p:sp>
      <p:sp>
        <p:nvSpPr>
          <p:cNvPr id="5" name="Slide Number Placeholder 4">
            <a:extLst>
              <a:ext uri="{FF2B5EF4-FFF2-40B4-BE49-F238E27FC236}">
                <a16:creationId xmlns:a16="http://schemas.microsoft.com/office/drawing/2014/main" id="{19CE55F2-D99F-C2CE-4001-DE11A5E88E78}"/>
              </a:ext>
            </a:extLst>
          </p:cNvPr>
          <p:cNvSpPr>
            <a:spLocks noGrp="1"/>
          </p:cNvSpPr>
          <p:nvPr>
            <p:ph type="sldNum" sz="quarter" idx="12"/>
          </p:nvPr>
        </p:nvSpPr>
        <p:spPr/>
        <p:txBody>
          <a:bodyPr/>
          <a:lstStyle/>
          <a:p>
            <a:fld id="{2A200FE8-A619-F642-9571-C47EDB9D5720}" type="slidenum">
              <a:rPr lang="en-US" smtClean="0"/>
              <a:t>4</a:t>
            </a:fld>
            <a:endParaRPr lang="en-US"/>
          </a:p>
        </p:txBody>
      </p:sp>
    </p:spTree>
    <p:extLst>
      <p:ext uri="{BB962C8B-B14F-4D97-AF65-F5344CB8AC3E}">
        <p14:creationId xmlns:p14="http://schemas.microsoft.com/office/powerpoint/2010/main" val="63549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233A0-3E6F-4A17-9771-8416BD4FDD5F}"/>
              </a:ext>
            </a:extLst>
          </p:cNvPr>
          <p:cNvSpPr>
            <a:spLocks noGrp="1"/>
          </p:cNvSpPr>
          <p:nvPr>
            <p:ph type="title"/>
          </p:nvPr>
        </p:nvSpPr>
        <p:spPr/>
        <p:txBody>
          <a:bodyPr/>
          <a:lstStyle/>
          <a:p>
            <a:r>
              <a:rPr lang="en-IE" dirty="0">
                <a:solidFill>
                  <a:schemeClr val="accent1">
                    <a:lumMod val="75000"/>
                  </a:schemeClr>
                </a:solidFill>
              </a:rPr>
              <a:t>What is </a:t>
            </a:r>
            <a:r>
              <a:rPr lang="en-IE" b="1" dirty="0">
                <a:solidFill>
                  <a:schemeClr val="accent1">
                    <a:lumMod val="75000"/>
                  </a:schemeClr>
                </a:solidFill>
              </a:rPr>
              <a:t>uncertainty?</a:t>
            </a:r>
          </a:p>
        </p:txBody>
      </p:sp>
      <p:sp>
        <p:nvSpPr>
          <p:cNvPr id="6" name="Content Placeholder 5">
            <a:extLst>
              <a:ext uri="{FF2B5EF4-FFF2-40B4-BE49-F238E27FC236}">
                <a16:creationId xmlns:a16="http://schemas.microsoft.com/office/drawing/2014/main" id="{0199DAF9-870A-4AA6-8613-1D5F587C7D01}"/>
              </a:ext>
            </a:extLst>
          </p:cNvPr>
          <p:cNvSpPr>
            <a:spLocks noGrp="1"/>
          </p:cNvSpPr>
          <p:nvPr>
            <p:ph idx="1"/>
          </p:nvPr>
        </p:nvSpPr>
        <p:spPr>
          <a:xfrm>
            <a:off x="285751" y="1559069"/>
            <a:ext cx="4475962" cy="5168011"/>
          </a:xfrm>
        </p:spPr>
        <p:txBody>
          <a:bodyPr>
            <a:normAutofit lnSpcReduction="10000"/>
          </a:bodyPr>
          <a:lstStyle/>
          <a:p>
            <a:r>
              <a:rPr lang="en-US" b="1" i="0" u="sng" dirty="0">
                <a:solidFill>
                  <a:srgbClr val="333333"/>
                </a:solidFill>
                <a:effectLst/>
              </a:rPr>
              <a:t>Forecast uncertainty:</a:t>
            </a:r>
            <a:r>
              <a:rPr lang="en-US" b="0" i="0" dirty="0">
                <a:solidFill>
                  <a:srgbClr val="333333"/>
                </a:solidFill>
                <a:effectLst/>
              </a:rPr>
              <a:t> the set of possible alternate future conditions predicted by a model and the chance of observing each outcome. </a:t>
            </a:r>
          </a:p>
          <a:p>
            <a:r>
              <a:rPr lang="en-US" b="0" i="0" dirty="0">
                <a:solidFill>
                  <a:srgbClr val="333333"/>
                </a:solidFill>
                <a:effectLst/>
              </a:rPr>
              <a:t>We generate multiple different predictions of the future because the future is inherently unknown.</a:t>
            </a:r>
          </a:p>
          <a:p>
            <a:r>
              <a:rPr lang="en-US" dirty="0"/>
              <a:t>Uncertainty generally increases as the </a:t>
            </a:r>
            <a:r>
              <a:rPr lang="en-US" b="1" dirty="0"/>
              <a:t>forecast horizon </a:t>
            </a:r>
            <a:r>
              <a:rPr lang="en-US" dirty="0"/>
              <a:t>increases.</a:t>
            </a:r>
          </a:p>
          <a:p>
            <a:pPr lvl="1"/>
            <a:r>
              <a:rPr lang="en-US" b="1" dirty="0"/>
              <a:t>Forecast horizon:</a:t>
            </a:r>
            <a:r>
              <a:rPr lang="en-US" dirty="0"/>
              <a:t> the length of time into the future for which a forecast is generated</a:t>
            </a:r>
            <a:endParaRPr lang="en-US" b="1" dirty="0"/>
          </a:p>
          <a:p>
            <a:endParaRPr lang="en-US" dirty="0"/>
          </a:p>
        </p:txBody>
      </p:sp>
      <p:pic>
        <p:nvPicPr>
          <p:cNvPr id="4" name="Picture 3" descr="A picture containing chart&#10;&#10;Description automatically generated">
            <a:extLst>
              <a:ext uri="{FF2B5EF4-FFF2-40B4-BE49-F238E27FC236}">
                <a16:creationId xmlns:a16="http://schemas.microsoft.com/office/drawing/2014/main" id="{F86E55A4-075F-465B-B6F2-698F5392A622}"/>
              </a:ext>
            </a:extLst>
          </p:cNvPr>
          <p:cNvPicPr>
            <a:picLocks noChangeAspect="1"/>
          </p:cNvPicPr>
          <p:nvPr/>
        </p:nvPicPr>
        <p:blipFill rotWithShape="1">
          <a:blip r:embed="rId3"/>
          <a:srcRect r="22857"/>
          <a:stretch/>
        </p:blipFill>
        <p:spPr>
          <a:xfrm>
            <a:off x="4856962" y="3312916"/>
            <a:ext cx="4097004" cy="3414170"/>
          </a:xfrm>
          <a:prstGeom prst="rect">
            <a:avLst/>
          </a:prstGeom>
          <a:ln>
            <a:solidFill>
              <a:schemeClr val="tx1"/>
            </a:solidFill>
          </a:ln>
        </p:spPr>
      </p:pic>
      <p:sp>
        <p:nvSpPr>
          <p:cNvPr id="3" name="TextBox 2">
            <a:extLst>
              <a:ext uri="{FF2B5EF4-FFF2-40B4-BE49-F238E27FC236}">
                <a16:creationId xmlns:a16="http://schemas.microsoft.com/office/drawing/2014/main" id="{9602E017-1A55-429F-9EE4-651AB6666A36}"/>
              </a:ext>
            </a:extLst>
          </p:cNvPr>
          <p:cNvSpPr txBox="1"/>
          <p:nvPr/>
        </p:nvSpPr>
        <p:spPr>
          <a:xfrm>
            <a:off x="4761713" y="2470405"/>
            <a:ext cx="4382287" cy="830997"/>
          </a:xfrm>
          <a:prstGeom prst="rect">
            <a:avLst/>
          </a:prstGeom>
          <a:noFill/>
        </p:spPr>
        <p:txBody>
          <a:bodyPr wrap="square" rtlCol="0">
            <a:spAutoFit/>
          </a:bodyPr>
          <a:lstStyle/>
          <a:p>
            <a:r>
              <a:rPr lang="en-US" sz="1600" i="1" dirty="0"/>
              <a:t>Plot showing 16-day-ahead forecast of air pressure with shaded regions showing 95% confidence interval and the solid line represents the median</a:t>
            </a:r>
            <a:endParaRPr lang="en-IE" sz="1600" i="1" dirty="0"/>
          </a:p>
        </p:txBody>
      </p:sp>
      <p:grpSp>
        <p:nvGrpSpPr>
          <p:cNvPr id="7" name="Group 6">
            <a:extLst>
              <a:ext uri="{FF2B5EF4-FFF2-40B4-BE49-F238E27FC236}">
                <a16:creationId xmlns:a16="http://schemas.microsoft.com/office/drawing/2014/main" id="{E1F1665E-19FC-4E18-86DB-C53CF5BAF383}"/>
              </a:ext>
            </a:extLst>
          </p:cNvPr>
          <p:cNvGrpSpPr/>
          <p:nvPr/>
        </p:nvGrpSpPr>
        <p:grpSpPr>
          <a:xfrm>
            <a:off x="6810215" y="551996"/>
            <a:ext cx="2454436" cy="1785368"/>
            <a:chOff x="1460292" y="64029"/>
            <a:chExt cx="2454436" cy="1785368"/>
          </a:xfrm>
        </p:grpSpPr>
        <p:sp>
          <p:nvSpPr>
            <p:cNvPr id="8" name="TextBox 7">
              <a:extLst>
                <a:ext uri="{FF2B5EF4-FFF2-40B4-BE49-F238E27FC236}">
                  <a16:creationId xmlns:a16="http://schemas.microsoft.com/office/drawing/2014/main" id="{4CF6AF1D-048F-4FBE-9E98-0B7B0E8EEC14}"/>
                </a:ext>
              </a:extLst>
            </p:cNvPr>
            <p:cNvSpPr txBox="1"/>
            <p:nvPr/>
          </p:nvSpPr>
          <p:spPr>
            <a:xfrm>
              <a:off x="1460292" y="1079956"/>
              <a:ext cx="2454436" cy="769441"/>
            </a:xfrm>
            <a:prstGeom prst="rect">
              <a:avLst/>
            </a:prstGeom>
            <a:noFill/>
          </p:spPr>
          <p:txBody>
            <a:bodyPr wrap="square" rtlCol="0">
              <a:spAutoFit/>
            </a:bodyPr>
            <a:lstStyle/>
            <a:p>
              <a:pPr algn="ctr"/>
              <a:r>
                <a:rPr lang="en-US" sz="2200" b="1" dirty="0"/>
                <a:t>Quantify Uncertainty</a:t>
              </a:r>
              <a:endParaRPr lang="en-US" sz="2200" dirty="0"/>
            </a:p>
          </p:txBody>
        </p:sp>
        <p:grpSp>
          <p:nvGrpSpPr>
            <p:cNvPr id="9" name="Group 8">
              <a:extLst>
                <a:ext uri="{FF2B5EF4-FFF2-40B4-BE49-F238E27FC236}">
                  <a16:creationId xmlns:a16="http://schemas.microsoft.com/office/drawing/2014/main" id="{48456271-748C-4FF9-A1A0-45AC6EE80CB9}"/>
                </a:ext>
              </a:extLst>
            </p:cNvPr>
            <p:cNvGrpSpPr/>
            <p:nvPr/>
          </p:nvGrpSpPr>
          <p:grpSpPr>
            <a:xfrm>
              <a:off x="2215258" y="64029"/>
              <a:ext cx="1133545" cy="1024269"/>
              <a:chOff x="7330520" y="972113"/>
              <a:chExt cx="1340264" cy="1177697"/>
            </a:xfrm>
          </p:grpSpPr>
          <p:grpSp>
            <p:nvGrpSpPr>
              <p:cNvPr id="10" name="Group 9">
                <a:extLst>
                  <a:ext uri="{FF2B5EF4-FFF2-40B4-BE49-F238E27FC236}">
                    <a16:creationId xmlns:a16="http://schemas.microsoft.com/office/drawing/2014/main" id="{041D2AF5-8C0E-480A-A804-17CC93501A60}"/>
                  </a:ext>
                </a:extLst>
              </p:cNvPr>
              <p:cNvGrpSpPr/>
              <p:nvPr/>
            </p:nvGrpSpPr>
            <p:grpSpPr>
              <a:xfrm>
                <a:off x="7346090" y="1311479"/>
                <a:ext cx="1124643" cy="390365"/>
                <a:chOff x="10717514" y="269418"/>
                <a:chExt cx="1188958" cy="405236"/>
              </a:xfrm>
            </p:grpSpPr>
            <p:cxnSp>
              <p:nvCxnSpPr>
                <p:cNvPr id="22" name="Straight Connector 21">
                  <a:extLst>
                    <a:ext uri="{FF2B5EF4-FFF2-40B4-BE49-F238E27FC236}">
                      <a16:creationId xmlns:a16="http://schemas.microsoft.com/office/drawing/2014/main" id="{607E3E96-2EA9-4FB4-BC4C-BA06CB261AAE}"/>
                    </a:ext>
                  </a:extLst>
                </p:cNvPr>
                <p:cNvCxnSpPr>
                  <a:cxnSpLocks/>
                </p:cNvCxnSpPr>
                <p:nvPr/>
              </p:nvCxnSpPr>
              <p:spPr>
                <a:xfrm flipV="1">
                  <a:off x="10717514" y="456133"/>
                  <a:ext cx="485510" cy="218521"/>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D1868C3-60F6-4895-9FE4-3C6DFF9D8998}"/>
                    </a:ext>
                  </a:extLst>
                </p:cNvPr>
                <p:cNvCxnSpPr>
                  <a:cxnSpLocks/>
                </p:cNvCxnSpPr>
                <p:nvPr/>
              </p:nvCxnSpPr>
              <p:spPr>
                <a:xfrm>
                  <a:off x="11177188" y="456133"/>
                  <a:ext cx="413980" cy="185799"/>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914EAC9-7ACF-4AF2-83AD-446F3CBC7832}"/>
                    </a:ext>
                  </a:extLst>
                </p:cNvPr>
                <p:cNvCxnSpPr>
                  <a:cxnSpLocks/>
                </p:cNvCxnSpPr>
                <p:nvPr/>
              </p:nvCxnSpPr>
              <p:spPr>
                <a:xfrm flipV="1">
                  <a:off x="11546940" y="269418"/>
                  <a:ext cx="359532" cy="382039"/>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5CD6D63-44BF-4058-8F6C-298340C5292D}"/>
                  </a:ext>
                </a:extLst>
              </p:cNvPr>
              <p:cNvGrpSpPr/>
              <p:nvPr/>
            </p:nvGrpSpPr>
            <p:grpSpPr>
              <a:xfrm>
                <a:off x="7411751" y="1262376"/>
                <a:ext cx="1259033" cy="769166"/>
                <a:chOff x="10652125" y="200025"/>
                <a:chExt cx="1331033" cy="798467"/>
              </a:xfrm>
            </p:grpSpPr>
            <p:cxnSp>
              <p:nvCxnSpPr>
                <p:cNvPr id="19" name="Straight Connector 18">
                  <a:extLst>
                    <a:ext uri="{FF2B5EF4-FFF2-40B4-BE49-F238E27FC236}">
                      <a16:creationId xmlns:a16="http://schemas.microsoft.com/office/drawing/2014/main" id="{82EEC9FD-7335-4BEE-9EAB-2AF88003468B}"/>
                    </a:ext>
                  </a:extLst>
                </p:cNvPr>
                <p:cNvCxnSpPr/>
                <p:nvPr/>
              </p:nvCxnSpPr>
              <p:spPr>
                <a:xfrm>
                  <a:off x="10652125" y="200025"/>
                  <a:ext cx="390258" cy="60555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859AA58-8ED2-4626-868E-B66CCA7EB364}"/>
                    </a:ext>
                  </a:extLst>
                </p:cNvPr>
                <p:cNvCxnSpPr>
                  <a:cxnSpLocks/>
                </p:cNvCxnSpPr>
                <p:nvPr/>
              </p:nvCxnSpPr>
              <p:spPr>
                <a:xfrm>
                  <a:off x="11057966" y="805579"/>
                  <a:ext cx="565709" cy="6898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AFD15BD4-32F5-4102-90B9-53B710DA14F9}"/>
                    </a:ext>
                  </a:extLst>
                </p:cNvPr>
                <p:cNvSpPr/>
                <p:nvPr/>
              </p:nvSpPr>
              <p:spPr>
                <a:xfrm>
                  <a:off x="11667147" y="690715"/>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12" name="Group 11">
                <a:extLst>
                  <a:ext uri="{FF2B5EF4-FFF2-40B4-BE49-F238E27FC236}">
                    <a16:creationId xmlns:a16="http://schemas.microsoft.com/office/drawing/2014/main" id="{31DB711E-8902-495B-8A10-4A63D7F18BCA}"/>
                  </a:ext>
                </a:extLst>
              </p:cNvPr>
              <p:cNvGrpSpPr/>
              <p:nvPr/>
            </p:nvGrpSpPr>
            <p:grpSpPr>
              <a:xfrm>
                <a:off x="7389947" y="972113"/>
                <a:ext cx="1230244" cy="906240"/>
                <a:chOff x="10629074" y="-101296"/>
                <a:chExt cx="1300598" cy="940762"/>
              </a:xfrm>
            </p:grpSpPr>
            <p:cxnSp>
              <p:nvCxnSpPr>
                <p:cNvPr id="16" name="Straight Connector 15">
                  <a:extLst>
                    <a:ext uri="{FF2B5EF4-FFF2-40B4-BE49-F238E27FC236}">
                      <a16:creationId xmlns:a16="http://schemas.microsoft.com/office/drawing/2014/main" id="{B523D09B-AF42-4422-8941-3002786D567F}"/>
                    </a:ext>
                  </a:extLst>
                </p:cNvPr>
                <p:cNvCxnSpPr>
                  <a:cxnSpLocks/>
                </p:cNvCxnSpPr>
                <p:nvPr/>
              </p:nvCxnSpPr>
              <p:spPr>
                <a:xfrm flipV="1">
                  <a:off x="10629074" y="63500"/>
                  <a:ext cx="385001" cy="775966"/>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45F34A-BED6-4327-987B-6F8B389AEBE4}"/>
                    </a:ext>
                  </a:extLst>
                </p:cNvPr>
                <p:cNvCxnSpPr>
                  <a:cxnSpLocks/>
                </p:cNvCxnSpPr>
                <p:nvPr/>
              </p:nvCxnSpPr>
              <p:spPr>
                <a:xfrm>
                  <a:off x="11014075" y="63500"/>
                  <a:ext cx="609600" cy="0"/>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0A7CF761-7A24-4FA4-AFDA-3EE32BFA7290}"/>
                    </a:ext>
                  </a:extLst>
                </p:cNvPr>
                <p:cNvSpPr/>
                <p:nvPr/>
              </p:nvSpPr>
              <p:spPr>
                <a:xfrm>
                  <a:off x="11613661" y="-101296"/>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13" name="Group 12">
                <a:extLst>
                  <a:ext uri="{FF2B5EF4-FFF2-40B4-BE49-F238E27FC236}">
                    <a16:creationId xmlns:a16="http://schemas.microsoft.com/office/drawing/2014/main" id="{DB51E393-5ED4-4182-B769-90DCBF824FCE}"/>
                  </a:ext>
                </a:extLst>
              </p:cNvPr>
              <p:cNvGrpSpPr/>
              <p:nvPr/>
            </p:nvGrpSpPr>
            <p:grpSpPr>
              <a:xfrm>
                <a:off x="7330520" y="1084130"/>
                <a:ext cx="1097143" cy="1065680"/>
                <a:chOff x="4839804" y="1098079"/>
                <a:chExt cx="1097143" cy="1065680"/>
              </a:xfrm>
            </p:grpSpPr>
            <p:cxnSp>
              <p:nvCxnSpPr>
                <p:cNvPr id="14" name="Straight Connector 13">
                  <a:extLst>
                    <a:ext uri="{FF2B5EF4-FFF2-40B4-BE49-F238E27FC236}">
                      <a16:creationId xmlns:a16="http://schemas.microsoft.com/office/drawing/2014/main" id="{4EBF22AB-80A7-4C6F-ABCC-52A84E8A92B4}"/>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18B5D9B-C468-4C6E-9921-D3A801E03B03}"/>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grpSp>
      </p:grpSp>
      <p:sp>
        <p:nvSpPr>
          <p:cNvPr id="5" name="Slide Number Placeholder 4">
            <a:extLst>
              <a:ext uri="{FF2B5EF4-FFF2-40B4-BE49-F238E27FC236}">
                <a16:creationId xmlns:a16="http://schemas.microsoft.com/office/drawing/2014/main" id="{1C3104A0-128B-9D54-384F-69E4FA0CA835}"/>
              </a:ext>
            </a:extLst>
          </p:cNvPr>
          <p:cNvSpPr>
            <a:spLocks noGrp="1"/>
          </p:cNvSpPr>
          <p:nvPr>
            <p:ph type="sldNum" sz="quarter" idx="12"/>
          </p:nvPr>
        </p:nvSpPr>
        <p:spPr/>
        <p:txBody>
          <a:bodyPr/>
          <a:lstStyle/>
          <a:p>
            <a:fld id="{2A200FE8-A619-F642-9571-C47EDB9D5720}" type="slidenum">
              <a:rPr lang="en-US" smtClean="0"/>
              <a:t>5</a:t>
            </a:fld>
            <a:endParaRPr lang="en-US"/>
          </a:p>
        </p:txBody>
      </p:sp>
    </p:spTree>
    <p:extLst>
      <p:ext uri="{BB962C8B-B14F-4D97-AF65-F5344CB8AC3E}">
        <p14:creationId xmlns:p14="http://schemas.microsoft.com/office/powerpoint/2010/main" val="4002921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7A7BC4E-0CF5-46BF-8689-6FB172EE203A}"/>
              </a:ext>
            </a:extLst>
          </p:cNvPr>
          <p:cNvSpPr/>
          <p:nvPr/>
        </p:nvSpPr>
        <p:spPr>
          <a:xfrm>
            <a:off x="0" y="-2111"/>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grpSp>
        <p:nvGrpSpPr>
          <p:cNvPr id="2" name="Group 1">
            <a:extLst>
              <a:ext uri="{FF2B5EF4-FFF2-40B4-BE49-F238E27FC236}">
                <a16:creationId xmlns:a16="http://schemas.microsoft.com/office/drawing/2014/main" id="{62BC88E3-9453-4A10-A42E-BA96CF6A9D09}"/>
              </a:ext>
            </a:extLst>
          </p:cNvPr>
          <p:cNvGrpSpPr/>
          <p:nvPr/>
        </p:nvGrpSpPr>
        <p:grpSpPr>
          <a:xfrm>
            <a:off x="1755350" y="1531431"/>
            <a:ext cx="5633300" cy="3795139"/>
            <a:chOff x="1946378" y="1938786"/>
            <a:chExt cx="5633300" cy="3795139"/>
          </a:xfrm>
        </p:grpSpPr>
        <p:sp>
          <p:nvSpPr>
            <p:cNvPr id="5" name="Freeform: Shape 4">
              <a:extLst>
                <a:ext uri="{FF2B5EF4-FFF2-40B4-BE49-F238E27FC236}">
                  <a16:creationId xmlns:a16="http://schemas.microsoft.com/office/drawing/2014/main" id="{8FAB5E16-2D8C-4A03-A0DF-BB90E970B948}"/>
                </a:ext>
              </a:extLst>
            </p:cNvPr>
            <p:cNvSpPr/>
            <p:nvPr/>
          </p:nvSpPr>
          <p:spPr>
            <a:xfrm>
              <a:off x="2080754" y="1938786"/>
              <a:ext cx="2965476" cy="2042742"/>
            </a:xfrm>
            <a:custGeom>
              <a:avLst/>
              <a:gdLst>
                <a:gd name="connsiteX0" fmla="*/ 2647396 w 2965476"/>
                <a:gd name="connsiteY0" fmla="*/ 635338 h 2042742"/>
                <a:gd name="connsiteX1" fmla="*/ 2382143 w 2965476"/>
                <a:gd name="connsiteY1" fmla="*/ 822294 h 2042742"/>
                <a:gd name="connsiteX2" fmla="*/ 2382143 w 2965476"/>
                <a:gd name="connsiteY2" fmla="*/ 647969 h 2042742"/>
                <a:gd name="connsiteX3" fmla="*/ 2457066 w 2965476"/>
                <a:gd name="connsiteY3" fmla="*/ 641106 h 2042742"/>
                <a:gd name="connsiteX4" fmla="*/ 2382143 w 2965476"/>
                <a:gd name="connsiteY4" fmla="*/ 0 h 2042742"/>
                <a:gd name="connsiteX5" fmla="*/ 2605139 w 2965476"/>
                <a:gd name="connsiteY5" fmla="*/ 157173 h 2042742"/>
                <a:gd name="connsiteX6" fmla="*/ 2605139 w 2965476"/>
                <a:gd name="connsiteY6" fmla="*/ 157173 h 2042742"/>
                <a:gd name="connsiteX7" fmla="*/ 2965476 w 2965476"/>
                <a:gd name="connsiteY7" fmla="*/ 411147 h 2042742"/>
                <a:gd name="connsiteX8" fmla="*/ 2647395 w 2965476"/>
                <a:gd name="connsiteY8" fmla="*/ 635338 h 2042742"/>
                <a:gd name="connsiteX9" fmla="*/ 2457065 w 2965476"/>
                <a:gd name="connsiteY9" fmla="*/ 641106 h 2042742"/>
                <a:gd name="connsiteX10" fmla="*/ 2382142 w 2965476"/>
                <a:gd name="connsiteY10" fmla="*/ 647969 h 2042742"/>
                <a:gd name="connsiteX11" fmla="*/ 2246583 w 2965476"/>
                <a:gd name="connsiteY11" fmla="*/ 660387 h 2042742"/>
                <a:gd name="connsiteX12" fmla="*/ 553951 w 2965476"/>
                <a:gd name="connsiteY12" fmla="*/ 1906927 h 2042742"/>
                <a:gd name="connsiteX13" fmla="*/ 562149 w 2965476"/>
                <a:gd name="connsiteY13" fmla="*/ 2004364 h 2042742"/>
                <a:gd name="connsiteX14" fmla="*/ 301598 w 2965476"/>
                <a:gd name="connsiteY14" fmla="*/ 1655747 h 2042742"/>
                <a:gd name="connsiteX15" fmla="*/ 12364 w 2965476"/>
                <a:gd name="connsiteY15" fmla="*/ 2042742 h 2042742"/>
                <a:gd name="connsiteX16" fmla="*/ 0 w 2965476"/>
                <a:gd name="connsiteY16" fmla="*/ 1884371 h 2042742"/>
                <a:gd name="connsiteX17" fmla="*/ 2134943 w 2965476"/>
                <a:gd name="connsiteY17" fmla="*/ 190066 h 2042742"/>
                <a:gd name="connsiteX18" fmla="*/ 2382142 w 2965476"/>
                <a:gd name="connsiteY18" fmla="*/ 165664 h 2042742"/>
                <a:gd name="connsiteX19" fmla="*/ 2382143 w 2965476"/>
                <a:gd name="connsiteY19" fmla="*/ 165664 h 204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5476" h="2042742">
                  <a:moveTo>
                    <a:pt x="2647396" y="635338"/>
                  </a:moveTo>
                  <a:lnTo>
                    <a:pt x="2382143" y="822294"/>
                  </a:lnTo>
                  <a:lnTo>
                    <a:pt x="2382143" y="647969"/>
                  </a:lnTo>
                  <a:lnTo>
                    <a:pt x="2457066" y="641106"/>
                  </a:lnTo>
                  <a:close/>
                  <a:moveTo>
                    <a:pt x="2382143" y="0"/>
                  </a:moveTo>
                  <a:lnTo>
                    <a:pt x="2605139" y="157173"/>
                  </a:lnTo>
                  <a:lnTo>
                    <a:pt x="2605139" y="157173"/>
                  </a:lnTo>
                  <a:lnTo>
                    <a:pt x="2965476" y="411147"/>
                  </a:lnTo>
                  <a:lnTo>
                    <a:pt x="2647395" y="635338"/>
                  </a:lnTo>
                  <a:lnTo>
                    <a:pt x="2457065" y="641106"/>
                  </a:lnTo>
                  <a:lnTo>
                    <a:pt x="2382142" y="647969"/>
                  </a:lnTo>
                  <a:lnTo>
                    <a:pt x="2246583" y="660387"/>
                  </a:lnTo>
                  <a:cubicBezTo>
                    <a:pt x="1280600" y="779033"/>
                    <a:pt x="553951" y="1292045"/>
                    <a:pt x="553951" y="1906927"/>
                  </a:cubicBezTo>
                  <a:lnTo>
                    <a:pt x="562149" y="2004364"/>
                  </a:lnTo>
                  <a:lnTo>
                    <a:pt x="301598" y="1655747"/>
                  </a:lnTo>
                  <a:lnTo>
                    <a:pt x="12364" y="2042742"/>
                  </a:lnTo>
                  <a:lnTo>
                    <a:pt x="0" y="1884371"/>
                  </a:lnTo>
                  <a:cubicBezTo>
                    <a:pt x="0" y="1048620"/>
                    <a:pt x="916534" y="351330"/>
                    <a:pt x="2134943" y="190066"/>
                  </a:cubicBezTo>
                  <a:lnTo>
                    <a:pt x="2382142" y="165664"/>
                  </a:lnTo>
                  <a:lnTo>
                    <a:pt x="2382143" y="165664"/>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Freeform: Shape 5">
              <a:extLst>
                <a:ext uri="{FF2B5EF4-FFF2-40B4-BE49-F238E27FC236}">
                  <a16:creationId xmlns:a16="http://schemas.microsoft.com/office/drawing/2014/main" id="{CE1C129C-A2DC-4AED-ACBF-1503A64C998C}"/>
                </a:ext>
              </a:extLst>
            </p:cNvPr>
            <p:cNvSpPr/>
            <p:nvPr/>
          </p:nvSpPr>
          <p:spPr>
            <a:xfrm>
              <a:off x="4685892" y="2093717"/>
              <a:ext cx="2893786" cy="2084150"/>
            </a:xfrm>
            <a:custGeom>
              <a:avLst/>
              <a:gdLst>
                <a:gd name="connsiteX0" fmla="*/ 2716453 w 2893786"/>
                <a:gd name="connsiteY0" fmla="*/ 1500816 h 2084150"/>
                <a:gd name="connsiteX1" fmla="*/ 2893786 w 2893786"/>
                <a:gd name="connsiteY1" fmla="*/ 1500816 h 2084150"/>
                <a:gd name="connsiteX2" fmla="*/ 2740630 w 2893786"/>
                <a:gd name="connsiteY2" fmla="*/ 1705740 h 2084150"/>
                <a:gd name="connsiteX3" fmla="*/ 2728675 w 2893786"/>
                <a:gd name="connsiteY3" fmla="*/ 1552615 h 2084150"/>
                <a:gd name="connsiteX4" fmla="*/ 68670 w 2893786"/>
                <a:gd name="connsiteY4" fmla="*/ 0 h 2084150"/>
                <a:gd name="connsiteX5" fmla="*/ 2688157 w 2893786"/>
                <a:gd name="connsiteY5" fmla="*/ 1380898 h 2084150"/>
                <a:gd name="connsiteX6" fmla="*/ 2716452 w 2893786"/>
                <a:gd name="connsiteY6" fmla="*/ 1500816 h 2084150"/>
                <a:gd name="connsiteX7" fmla="*/ 2716452 w 2893786"/>
                <a:gd name="connsiteY7" fmla="*/ 1500816 h 2084150"/>
                <a:gd name="connsiteX8" fmla="*/ 2728674 w 2893786"/>
                <a:gd name="connsiteY8" fmla="*/ 1552615 h 2084150"/>
                <a:gd name="connsiteX9" fmla="*/ 2740629 w 2893786"/>
                <a:gd name="connsiteY9" fmla="*/ 1705740 h 2084150"/>
                <a:gd name="connsiteX10" fmla="*/ 2457811 w 2893786"/>
                <a:gd name="connsiteY10" fmla="*/ 2084150 h 2084150"/>
                <a:gd name="connsiteX11" fmla="*/ 2185858 w 2893786"/>
                <a:gd name="connsiteY11" fmla="*/ 1720276 h 2084150"/>
                <a:gd name="connsiteX12" fmla="*/ 2185858 w 2893786"/>
                <a:gd name="connsiteY12" fmla="*/ 1720275 h 2084150"/>
                <a:gd name="connsiteX13" fmla="*/ 2021838 w 2893786"/>
                <a:gd name="connsiteY13" fmla="*/ 1500816 h 2084150"/>
                <a:gd name="connsiteX14" fmla="*/ 2146793 w 2893786"/>
                <a:gd name="connsiteY14" fmla="*/ 1500816 h 2084150"/>
                <a:gd name="connsiteX15" fmla="*/ 2145458 w 2893786"/>
                <a:gd name="connsiteY15" fmla="*/ 1495566 h 2084150"/>
                <a:gd name="connsiteX16" fmla="*/ 68669 w 2893786"/>
                <a:gd name="connsiteY16" fmla="*/ 479607 h 2084150"/>
                <a:gd name="connsiteX17" fmla="*/ 42256 w 2893786"/>
                <a:gd name="connsiteY17" fmla="*/ 480408 h 2084150"/>
                <a:gd name="connsiteX18" fmla="*/ 360337 w 2893786"/>
                <a:gd name="connsiteY18" fmla="*/ 256217 h 2084150"/>
                <a:gd name="connsiteX19" fmla="*/ 0 w 2893786"/>
                <a:gd name="connsiteY19" fmla="*/ 2243 h 20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3786" h="2084150">
                  <a:moveTo>
                    <a:pt x="2716453" y="1500816"/>
                  </a:moveTo>
                  <a:lnTo>
                    <a:pt x="2893786" y="1500816"/>
                  </a:lnTo>
                  <a:lnTo>
                    <a:pt x="2740630" y="1705740"/>
                  </a:lnTo>
                  <a:lnTo>
                    <a:pt x="2728675" y="1552615"/>
                  </a:lnTo>
                  <a:close/>
                  <a:moveTo>
                    <a:pt x="68670" y="0"/>
                  </a:moveTo>
                  <a:cubicBezTo>
                    <a:pt x="1360786" y="0"/>
                    <a:pt x="2438834" y="592821"/>
                    <a:pt x="2688157" y="1380898"/>
                  </a:cubicBezTo>
                  <a:lnTo>
                    <a:pt x="2716452" y="1500816"/>
                  </a:lnTo>
                  <a:lnTo>
                    <a:pt x="2716452" y="1500816"/>
                  </a:lnTo>
                  <a:lnTo>
                    <a:pt x="2728674" y="1552615"/>
                  </a:lnTo>
                  <a:lnTo>
                    <a:pt x="2740629" y="1705740"/>
                  </a:lnTo>
                  <a:lnTo>
                    <a:pt x="2457811" y="2084150"/>
                  </a:lnTo>
                  <a:lnTo>
                    <a:pt x="2185858" y="1720276"/>
                  </a:lnTo>
                  <a:lnTo>
                    <a:pt x="2185858" y="1720275"/>
                  </a:lnTo>
                  <a:lnTo>
                    <a:pt x="2021838" y="1500816"/>
                  </a:lnTo>
                  <a:lnTo>
                    <a:pt x="2146793" y="1500816"/>
                  </a:lnTo>
                  <a:lnTo>
                    <a:pt x="2145458" y="1495566"/>
                  </a:lnTo>
                  <a:cubicBezTo>
                    <a:pt x="1947790" y="915759"/>
                    <a:pt x="1093089" y="479607"/>
                    <a:pt x="68669" y="479607"/>
                  </a:cubicBezTo>
                  <a:lnTo>
                    <a:pt x="42256" y="480408"/>
                  </a:lnTo>
                  <a:lnTo>
                    <a:pt x="360337" y="256217"/>
                  </a:lnTo>
                  <a:lnTo>
                    <a:pt x="0" y="2243"/>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Freeform: Shape 6">
              <a:extLst>
                <a:ext uri="{FF2B5EF4-FFF2-40B4-BE49-F238E27FC236}">
                  <a16:creationId xmlns:a16="http://schemas.microsoft.com/office/drawing/2014/main" id="{7D9E9542-EC84-4E8A-A42C-01CE08161182}"/>
                </a:ext>
              </a:extLst>
            </p:cNvPr>
            <p:cNvSpPr/>
            <p:nvPr/>
          </p:nvSpPr>
          <p:spPr>
            <a:xfrm>
              <a:off x="4462896" y="3799457"/>
              <a:ext cx="2965476" cy="1934468"/>
            </a:xfrm>
            <a:custGeom>
              <a:avLst/>
              <a:gdLst>
                <a:gd name="connsiteX0" fmla="*/ 583335 w 2965476"/>
                <a:gd name="connsiteY0" fmla="*/ 1742407 h 1934468"/>
                <a:gd name="connsiteX1" fmla="*/ 583335 w 2965476"/>
                <a:gd name="connsiteY1" fmla="*/ 1934468 h 1934468"/>
                <a:gd name="connsiteX2" fmla="*/ 324546 w 2965476"/>
                <a:gd name="connsiteY2" fmla="*/ 1752067 h 1934468"/>
                <a:gd name="connsiteX3" fmla="*/ 565049 w 2965476"/>
                <a:gd name="connsiteY3" fmla="*/ 1744212 h 1934468"/>
                <a:gd name="connsiteX4" fmla="*/ 2963626 w 2965476"/>
                <a:gd name="connsiteY4" fmla="*/ 0 h 1934468"/>
                <a:gd name="connsiteX5" fmla="*/ 2965476 w 2965476"/>
                <a:gd name="connsiteY5" fmla="*/ 23700 h 1934468"/>
                <a:gd name="connsiteX6" fmla="*/ 830533 w 2965476"/>
                <a:gd name="connsiteY6" fmla="*/ 1718005 h 1934468"/>
                <a:gd name="connsiteX7" fmla="*/ 583334 w 2965476"/>
                <a:gd name="connsiteY7" fmla="*/ 1742407 h 1934468"/>
                <a:gd name="connsiteX8" fmla="*/ 565048 w 2965476"/>
                <a:gd name="connsiteY8" fmla="*/ 1744212 h 1934468"/>
                <a:gd name="connsiteX9" fmla="*/ 324545 w 2965476"/>
                <a:gd name="connsiteY9" fmla="*/ 1752067 h 1934468"/>
                <a:gd name="connsiteX10" fmla="*/ 0 w 2965476"/>
                <a:gd name="connsiteY10" fmla="*/ 1523320 h 1934468"/>
                <a:gd name="connsiteX11" fmla="*/ 290444 w 2965476"/>
                <a:gd name="connsiteY11" fmla="*/ 1318609 h 1934468"/>
                <a:gd name="connsiteX12" fmla="*/ 583334 w 2965476"/>
                <a:gd name="connsiteY12" fmla="*/ 1112173 h 1934468"/>
                <a:gd name="connsiteX13" fmla="*/ 583334 w 2965476"/>
                <a:gd name="connsiteY13" fmla="*/ 1305214 h 1934468"/>
                <a:gd name="connsiteX14" fmla="*/ 718891 w 2965476"/>
                <a:gd name="connsiteY14" fmla="*/ 1292796 h 1934468"/>
                <a:gd name="connsiteX15" fmla="*/ 2411523 w 2965476"/>
                <a:gd name="connsiteY15" fmla="*/ 46256 h 1934468"/>
                <a:gd name="connsiteX16" fmla="*/ 2408855 w 2965476"/>
                <a:gd name="connsiteY16" fmla="*/ 14536 h 1934468"/>
                <a:gd name="connsiteX17" fmla="*/ 2680808 w 2965476"/>
                <a:gd name="connsiteY17" fmla="*/ 378410 h 193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5476" h="1934468">
                  <a:moveTo>
                    <a:pt x="583335" y="1742407"/>
                  </a:moveTo>
                  <a:lnTo>
                    <a:pt x="583335" y="1934468"/>
                  </a:lnTo>
                  <a:lnTo>
                    <a:pt x="324546" y="1752067"/>
                  </a:lnTo>
                  <a:lnTo>
                    <a:pt x="565049" y="1744212"/>
                  </a:lnTo>
                  <a:close/>
                  <a:moveTo>
                    <a:pt x="2963626" y="0"/>
                  </a:moveTo>
                  <a:lnTo>
                    <a:pt x="2965476" y="23700"/>
                  </a:lnTo>
                  <a:cubicBezTo>
                    <a:pt x="2965476" y="859451"/>
                    <a:pt x="2048943" y="1556741"/>
                    <a:pt x="830533" y="1718005"/>
                  </a:cubicBezTo>
                  <a:lnTo>
                    <a:pt x="583334" y="1742407"/>
                  </a:lnTo>
                  <a:lnTo>
                    <a:pt x="565048" y="1744212"/>
                  </a:lnTo>
                  <a:lnTo>
                    <a:pt x="324545" y="1752067"/>
                  </a:lnTo>
                  <a:lnTo>
                    <a:pt x="0" y="1523320"/>
                  </a:lnTo>
                  <a:lnTo>
                    <a:pt x="290444" y="1318609"/>
                  </a:lnTo>
                  <a:lnTo>
                    <a:pt x="583334" y="1112173"/>
                  </a:lnTo>
                  <a:lnTo>
                    <a:pt x="583334" y="1305214"/>
                  </a:lnTo>
                  <a:lnTo>
                    <a:pt x="718891" y="1292796"/>
                  </a:lnTo>
                  <a:cubicBezTo>
                    <a:pt x="1684875" y="1174150"/>
                    <a:pt x="2411523" y="661138"/>
                    <a:pt x="2411523" y="46256"/>
                  </a:cubicBezTo>
                  <a:lnTo>
                    <a:pt x="2408855" y="14536"/>
                  </a:lnTo>
                  <a:lnTo>
                    <a:pt x="2680808" y="378410"/>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Freeform: Shape 7">
              <a:extLst>
                <a:ext uri="{FF2B5EF4-FFF2-40B4-BE49-F238E27FC236}">
                  <a16:creationId xmlns:a16="http://schemas.microsoft.com/office/drawing/2014/main" id="{20DD199D-0EFA-455B-B439-B0956DA5DBEE}"/>
                </a:ext>
              </a:extLst>
            </p:cNvPr>
            <p:cNvSpPr/>
            <p:nvPr/>
          </p:nvSpPr>
          <p:spPr>
            <a:xfrm>
              <a:off x="1946378" y="3594532"/>
              <a:ext cx="2841064" cy="1958066"/>
            </a:xfrm>
            <a:custGeom>
              <a:avLst/>
              <a:gdLst>
                <a:gd name="connsiteX0" fmla="*/ 191151 w 2841064"/>
                <a:gd name="connsiteY0" fmla="*/ 583335 h 1958066"/>
                <a:gd name="connsiteX1" fmla="*/ 763835 w 2841064"/>
                <a:gd name="connsiteY1" fmla="*/ 583335 h 1958066"/>
                <a:gd name="connsiteX2" fmla="*/ 783633 w 2841064"/>
                <a:gd name="connsiteY2" fmla="*/ 629551 h 1958066"/>
                <a:gd name="connsiteX3" fmla="*/ 2591442 w 2841064"/>
                <a:gd name="connsiteY3" fmla="*/ 1517002 h 1958066"/>
                <a:gd name="connsiteX4" fmla="*/ 2806963 w 2841064"/>
                <a:gd name="connsiteY4" fmla="*/ 1523534 h 1958066"/>
                <a:gd name="connsiteX5" fmla="*/ 2516519 w 2841064"/>
                <a:gd name="connsiteY5" fmla="*/ 1728245 h 1958066"/>
                <a:gd name="connsiteX6" fmla="*/ 2841064 w 2841064"/>
                <a:gd name="connsiteY6" fmla="*/ 1956992 h 1958066"/>
                <a:gd name="connsiteX7" fmla="*/ 2808186 w 2841064"/>
                <a:gd name="connsiteY7" fmla="*/ 1958066 h 1958066"/>
                <a:gd name="connsiteX8" fmla="*/ 254586 w 2841064"/>
                <a:gd name="connsiteY8" fmla="*/ 742908 h 1958066"/>
                <a:gd name="connsiteX9" fmla="*/ 146740 w 2841064"/>
                <a:gd name="connsiteY9" fmla="*/ 386996 h 1958066"/>
                <a:gd name="connsiteX10" fmla="*/ 148181 w 2841064"/>
                <a:gd name="connsiteY10" fmla="*/ 405450 h 1958066"/>
                <a:gd name="connsiteX11" fmla="*/ 188698 w 2841064"/>
                <a:gd name="connsiteY11" fmla="*/ 577168 h 1958066"/>
                <a:gd name="connsiteX12" fmla="*/ 191150 w 2841064"/>
                <a:gd name="connsiteY12" fmla="*/ 583335 h 1958066"/>
                <a:gd name="connsiteX13" fmla="*/ 0 w 2841064"/>
                <a:gd name="connsiteY13" fmla="*/ 583335 h 1958066"/>
                <a:gd name="connsiteX14" fmla="*/ 696526 w 2841064"/>
                <a:gd name="connsiteY14" fmla="*/ 348618 h 1958066"/>
                <a:gd name="connsiteX15" fmla="*/ 871949 w 2841064"/>
                <a:gd name="connsiteY15" fmla="*/ 583335 h 1958066"/>
                <a:gd name="connsiteX16" fmla="*/ 763835 w 2841064"/>
                <a:gd name="connsiteY16" fmla="*/ 583335 h 1958066"/>
                <a:gd name="connsiteX17" fmla="*/ 731396 w 2841064"/>
                <a:gd name="connsiteY17" fmla="*/ 507612 h 1958066"/>
                <a:gd name="connsiteX18" fmla="*/ 699273 w 2841064"/>
                <a:gd name="connsiteY18" fmla="*/ 381276 h 1958066"/>
                <a:gd name="connsiteX19" fmla="*/ 435974 w 2841064"/>
                <a:gd name="connsiteY19" fmla="*/ 0 h 1958066"/>
                <a:gd name="connsiteX20" fmla="*/ 696525 w 2841064"/>
                <a:gd name="connsiteY20" fmla="*/ 348617 h 1958066"/>
                <a:gd name="connsiteX21" fmla="*/ 699272 w 2841064"/>
                <a:gd name="connsiteY21" fmla="*/ 381275 h 1958066"/>
                <a:gd name="connsiteX22" fmla="*/ 731395 w 2841064"/>
                <a:gd name="connsiteY22" fmla="*/ 507611 h 1958066"/>
                <a:gd name="connsiteX23" fmla="*/ 763834 w 2841064"/>
                <a:gd name="connsiteY23" fmla="*/ 583334 h 1958066"/>
                <a:gd name="connsiteX24" fmla="*/ 191150 w 2841064"/>
                <a:gd name="connsiteY24" fmla="*/ 583334 h 1958066"/>
                <a:gd name="connsiteX25" fmla="*/ 188698 w 2841064"/>
                <a:gd name="connsiteY25" fmla="*/ 577167 h 1958066"/>
                <a:gd name="connsiteX26" fmla="*/ 148181 w 2841064"/>
                <a:gd name="connsiteY26" fmla="*/ 405449 h 1958066"/>
                <a:gd name="connsiteX27" fmla="*/ 146740 w 2841064"/>
                <a:gd name="connsiteY27" fmla="*/ 386995 h 195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41064" h="1958066">
                  <a:moveTo>
                    <a:pt x="191151" y="583335"/>
                  </a:moveTo>
                  <a:lnTo>
                    <a:pt x="763835" y="583335"/>
                  </a:lnTo>
                  <a:lnTo>
                    <a:pt x="783633" y="629551"/>
                  </a:lnTo>
                  <a:cubicBezTo>
                    <a:pt x="1031385" y="1107659"/>
                    <a:pt x="1736281" y="1464875"/>
                    <a:pt x="2591442" y="1517002"/>
                  </a:cubicBezTo>
                  <a:lnTo>
                    <a:pt x="2806963" y="1523534"/>
                  </a:lnTo>
                  <a:lnTo>
                    <a:pt x="2516519" y="1728245"/>
                  </a:lnTo>
                  <a:lnTo>
                    <a:pt x="2841064" y="1956992"/>
                  </a:lnTo>
                  <a:lnTo>
                    <a:pt x="2808186" y="1958066"/>
                  </a:lnTo>
                  <a:cubicBezTo>
                    <a:pt x="1608364" y="1958066"/>
                    <a:pt x="593121" y="1446909"/>
                    <a:pt x="254586" y="742908"/>
                  </a:cubicBezTo>
                  <a:close/>
                  <a:moveTo>
                    <a:pt x="146740" y="386996"/>
                  </a:moveTo>
                  <a:lnTo>
                    <a:pt x="148181" y="405450"/>
                  </a:lnTo>
                  <a:cubicBezTo>
                    <a:pt x="157309" y="463589"/>
                    <a:pt x="170890" y="520877"/>
                    <a:pt x="188698" y="577168"/>
                  </a:cubicBezTo>
                  <a:lnTo>
                    <a:pt x="191150" y="583335"/>
                  </a:lnTo>
                  <a:lnTo>
                    <a:pt x="0" y="583335"/>
                  </a:lnTo>
                  <a:close/>
                  <a:moveTo>
                    <a:pt x="696526" y="348618"/>
                  </a:moveTo>
                  <a:lnTo>
                    <a:pt x="871949" y="583335"/>
                  </a:lnTo>
                  <a:lnTo>
                    <a:pt x="763835" y="583335"/>
                  </a:lnTo>
                  <a:lnTo>
                    <a:pt x="731396" y="507612"/>
                  </a:lnTo>
                  <a:cubicBezTo>
                    <a:pt x="717277" y="466197"/>
                    <a:pt x="706510" y="424050"/>
                    <a:pt x="699273" y="381276"/>
                  </a:cubicBezTo>
                  <a:close/>
                  <a:moveTo>
                    <a:pt x="435974" y="0"/>
                  </a:moveTo>
                  <a:lnTo>
                    <a:pt x="696525" y="348617"/>
                  </a:lnTo>
                  <a:lnTo>
                    <a:pt x="699272" y="381275"/>
                  </a:lnTo>
                  <a:cubicBezTo>
                    <a:pt x="706509" y="424049"/>
                    <a:pt x="717276" y="466196"/>
                    <a:pt x="731395" y="507611"/>
                  </a:cubicBezTo>
                  <a:lnTo>
                    <a:pt x="763834" y="583334"/>
                  </a:lnTo>
                  <a:lnTo>
                    <a:pt x="191150" y="583334"/>
                  </a:lnTo>
                  <a:lnTo>
                    <a:pt x="188698" y="577167"/>
                  </a:lnTo>
                  <a:cubicBezTo>
                    <a:pt x="170890" y="520876"/>
                    <a:pt x="157309" y="463588"/>
                    <a:pt x="148181" y="405449"/>
                  </a:cubicBezTo>
                  <a:lnTo>
                    <a:pt x="146740" y="386995"/>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cxnSp>
        <p:nvCxnSpPr>
          <p:cNvPr id="11" name="Straight Arrow Connector 10">
            <a:extLst>
              <a:ext uri="{FF2B5EF4-FFF2-40B4-BE49-F238E27FC236}">
                <a16:creationId xmlns:a16="http://schemas.microsoft.com/office/drawing/2014/main" id="{2E8DDA20-A643-4563-AB8A-8F9C0FC2B092}"/>
              </a:ext>
            </a:extLst>
          </p:cNvPr>
          <p:cNvCxnSpPr>
            <a:cxnSpLocks/>
          </p:cNvCxnSpPr>
          <p:nvPr/>
        </p:nvCxnSpPr>
        <p:spPr>
          <a:xfrm flipH="1">
            <a:off x="7336708" y="19229015"/>
            <a:ext cx="848504" cy="0"/>
          </a:xfrm>
          <a:prstGeom prst="straightConnector1">
            <a:avLst/>
          </a:prstGeom>
          <a:ln w="276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C65F5F7-24C4-4632-BBC0-8DA0A6E0F41F}"/>
              </a:ext>
            </a:extLst>
          </p:cNvPr>
          <p:cNvSpPr txBox="1"/>
          <p:nvPr/>
        </p:nvSpPr>
        <p:spPr>
          <a:xfrm>
            <a:off x="2691722" y="2705725"/>
            <a:ext cx="3760557" cy="1446550"/>
          </a:xfrm>
          <a:prstGeom prst="rect">
            <a:avLst/>
          </a:prstGeom>
          <a:noFill/>
        </p:spPr>
        <p:txBody>
          <a:bodyPr wrap="square" rtlCol="0">
            <a:spAutoFit/>
          </a:bodyPr>
          <a:lstStyle/>
          <a:p>
            <a:pPr algn="ctr"/>
            <a:r>
              <a:rPr lang="en-US" sz="4400" b="1" dirty="0"/>
              <a:t>The Forecast Cycle</a:t>
            </a:r>
            <a:endParaRPr lang="en-US" sz="4400" dirty="0"/>
          </a:p>
        </p:txBody>
      </p:sp>
      <p:grpSp>
        <p:nvGrpSpPr>
          <p:cNvPr id="74" name="Group 73">
            <a:extLst>
              <a:ext uri="{FF2B5EF4-FFF2-40B4-BE49-F238E27FC236}">
                <a16:creationId xmlns:a16="http://schemas.microsoft.com/office/drawing/2014/main" id="{0EDEE355-8913-472C-BF7D-8CD773C6D54F}"/>
              </a:ext>
            </a:extLst>
          </p:cNvPr>
          <p:cNvGrpSpPr/>
          <p:nvPr/>
        </p:nvGrpSpPr>
        <p:grpSpPr>
          <a:xfrm>
            <a:off x="5827529" y="79354"/>
            <a:ext cx="1661630" cy="1796584"/>
            <a:chOff x="5827529" y="79354"/>
            <a:chExt cx="1661630" cy="1796584"/>
          </a:xfrm>
        </p:grpSpPr>
        <p:grpSp>
          <p:nvGrpSpPr>
            <p:cNvPr id="12" name="Group 11">
              <a:extLst>
                <a:ext uri="{FF2B5EF4-FFF2-40B4-BE49-F238E27FC236}">
                  <a16:creationId xmlns:a16="http://schemas.microsoft.com/office/drawing/2014/main" id="{F8F1CC81-173B-47E7-8D09-323098FC050D}"/>
                </a:ext>
              </a:extLst>
            </p:cNvPr>
            <p:cNvGrpSpPr/>
            <p:nvPr/>
          </p:nvGrpSpPr>
          <p:grpSpPr>
            <a:xfrm>
              <a:off x="6165943" y="79354"/>
              <a:ext cx="943328" cy="989836"/>
              <a:chOff x="4839804" y="973896"/>
              <a:chExt cx="1097143" cy="1189863"/>
            </a:xfrm>
          </p:grpSpPr>
          <p:grpSp>
            <p:nvGrpSpPr>
              <p:cNvPr id="13" name="Group 12">
                <a:extLst>
                  <a:ext uri="{FF2B5EF4-FFF2-40B4-BE49-F238E27FC236}">
                    <a16:creationId xmlns:a16="http://schemas.microsoft.com/office/drawing/2014/main" id="{B2E68BFC-0999-48F7-9142-0AF101DF35B1}"/>
                  </a:ext>
                </a:extLst>
              </p:cNvPr>
              <p:cNvGrpSpPr/>
              <p:nvPr/>
            </p:nvGrpSpPr>
            <p:grpSpPr>
              <a:xfrm>
                <a:off x="4839804" y="1098079"/>
                <a:ext cx="1097143" cy="1065680"/>
                <a:chOff x="4839804" y="1098079"/>
                <a:chExt cx="1097143" cy="1065680"/>
              </a:xfrm>
            </p:grpSpPr>
            <p:cxnSp>
              <p:nvCxnSpPr>
                <p:cNvPr id="17" name="Straight Connector 16">
                  <a:extLst>
                    <a:ext uri="{FF2B5EF4-FFF2-40B4-BE49-F238E27FC236}">
                      <a16:creationId xmlns:a16="http://schemas.microsoft.com/office/drawing/2014/main" id="{99D1D89D-78E9-4C55-933F-AE1882545990}"/>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A77D91-F542-4E3F-B1C2-2DC6D7E0D4E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14" name="Freeform: Shape 13">
                <a:extLst>
                  <a:ext uri="{FF2B5EF4-FFF2-40B4-BE49-F238E27FC236}">
                    <a16:creationId xmlns:a16="http://schemas.microsoft.com/office/drawing/2014/main" id="{36BA03FA-1481-4E80-AFAC-B7F27E2320CC}"/>
                  </a:ext>
                </a:extLst>
              </p:cNvPr>
              <p:cNvSpPr/>
              <p:nvPr/>
            </p:nvSpPr>
            <p:spPr>
              <a:xfrm rot="459157">
                <a:off x="4925076" y="973896"/>
                <a:ext cx="959753" cy="968530"/>
              </a:xfrm>
              <a:custGeom>
                <a:avLst/>
                <a:gdLst>
                  <a:gd name="connsiteX0" fmla="*/ 0 w 1828800"/>
                  <a:gd name="connsiteY0" fmla="*/ 2743200 h 2743200"/>
                  <a:gd name="connsiteX1" fmla="*/ 544749 w 1828800"/>
                  <a:gd name="connsiteY1" fmla="*/ 1809345 h 2743200"/>
                  <a:gd name="connsiteX2" fmla="*/ 836579 w 1828800"/>
                  <a:gd name="connsiteY2" fmla="*/ 719847 h 2743200"/>
                  <a:gd name="connsiteX3" fmla="*/ 1828800 w 1828800"/>
                  <a:gd name="connsiteY3" fmla="*/ 0 h 2743200"/>
                </a:gdLst>
                <a:ahLst/>
                <a:cxnLst>
                  <a:cxn ang="0">
                    <a:pos x="connsiteX0" y="connsiteY0"/>
                  </a:cxn>
                  <a:cxn ang="0">
                    <a:pos x="connsiteX1" y="connsiteY1"/>
                  </a:cxn>
                  <a:cxn ang="0">
                    <a:pos x="connsiteX2" y="connsiteY2"/>
                  </a:cxn>
                  <a:cxn ang="0">
                    <a:pos x="connsiteX3" y="connsiteY3"/>
                  </a:cxn>
                </a:cxnLst>
                <a:rect l="l" t="t" r="r" b="b"/>
                <a:pathLst>
                  <a:path w="1828800" h="2743200">
                    <a:moveTo>
                      <a:pt x="0" y="2743200"/>
                    </a:moveTo>
                    <a:cubicBezTo>
                      <a:pt x="202659" y="2444885"/>
                      <a:pt x="405319" y="2146570"/>
                      <a:pt x="544749" y="1809345"/>
                    </a:cubicBezTo>
                    <a:cubicBezTo>
                      <a:pt x="684179" y="1472119"/>
                      <a:pt x="622571" y="1021404"/>
                      <a:pt x="836579" y="719847"/>
                    </a:cubicBezTo>
                    <a:cubicBezTo>
                      <a:pt x="1050587" y="418290"/>
                      <a:pt x="1439693" y="209145"/>
                      <a:pt x="1828800"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sp>
            <p:nvSpPr>
              <p:cNvPr id="15" name="Freeform: Shape 14">
                <a:extLst>
                  <a:ext uri="{FF2B5EF4-FFF2-40B4-BE49-F238E27FC236}">
                    <a16:creationId xmlns:a16="http://schemas.microsoft.com/office/drawing/2014/main" id="{F9716C21-453B-45FA-96F1-88ABFBD6394E}"/>
                  </a:ext>
                </a:extLst>
              </p:cNvPr>
              <p:cNvSpPr/>
              <p:nvPr/>
            </p:nvSpPr>
            <p:spPr>
              <a:xfrm>
                <a:off x="4908955" y="1744532"/>
                <a:ext cx="962884" cy="324395"/>
              </a:xfrm>
              <a:custGeom>
                <a:avLst/>
                <a:gdLst>
                  <a:gd name="connsiteX0" fmla="*/ 0 w 2059806"/>
                  <a:gd name="connsiteY0" fmla="*/ 1395663 h 1405850"/>
                  <a:gd name="connsiteX1" fmla="*/ 490888 w 2059806"/>
                  <a:gd name="connsiteY1" fmla="*/ 1395663 h 1405850"/>
                  <a:gd name="connsiteX2" fmla="*/ 1135781 w 2059806"/>
                  <a:gd name="connsiteY2" fmla="*/ 1289785 h 1405850"/>
                  <a:gd name="connsiteX3" fmla="*/ 1713297 w 2059806"/>
                  <a:gd name="connsiteY3" fmla="*/ 558265 h 1405850"/>
                  <a:gd name="connsiteX4" fmla="*/ 2059806 w 2059806"/>
                  <a:gd name="connsiteY4" fmla="*/ 0 h 140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6" h="1405850">
                    <a:moveTo>
                      <a:pt x="0" y="1395663"/>
                    </a:moveTo>
                    <a:cubicBezTo>
                      <a:pt x="150795" y="1404486"/>
                      <a:pt x="301591" y="1413309"/>
                      <a:pt x="490888" y="1395663"/>
                    </a:cubicBezTo>
                    <a:cubicBezTo>
                      <a:pt x="680185" y="1378017"/>
                      <a:pt x="932046" y="1429351"/>
                      <a:pt x="1135781" y="1289785"/>
                    </a:cubicBezTo>
                    <a:cubicBezTo>
                      <a:pt x="1339516" y="1150219"/>
                      <a:pt x="1559293" y="773229"/>
                      <a:pt x="1713297" y="558265"/>
                    </a:cubicBezTo>
                    <a:cubicBezTo>
                      <a:pt x="1867301" y="343301"/>
                      <a:pt x="1963553" y="171650"/>
                      <a:pt x="2059806"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16" name="Freeform: Shape 15">
                <a:extLst>
                  <a:ext uri="{FF2B5EF4-FFF2-40B4-BE49-F238E27FC236}">
                    <a16:creationId xmlns:a16="http://schemas.microsoft.com/office/drawing/2014/main" id="{0C2111FE-9064-4834-AC6F-16EABD797FFF}"/>
                  </a:ext>
                </a:extLst>
              </p:cNvPr>
              <p:cNvSpPr/>
              <p:nvPr/>
            </p:nvSpPr>
            <p:spPr>
              <a:xfrm>
                <a:off x="4911137" y="1318525"/>
                <a:ext cx="954476" cy="684514"/>
              </a:xfrm>
              <a:custGeom>
                <a:avLst/>
                <a:gdLst>
                  <a:gd name="connsiteX0" fmla="*/ 0 w 2184934"/>
                  <a:gd name="connsiteY0" fmla="*/ 1838426 h 1838426"/>
                  <a:gd name="connsiteX1" fmla="*/ 587141 w 2184934"/>
                  <a:gd name="connsiteY1" fmla="*/ 1520792 h 1838426"/>
                  <a:gd name="connsiteX2" fmla="*/ 1174282 w 2184934"/>
                  <a:gd name="connsiteY2" fmla="*/ 904775 h 1838426"/>
                  <a:gd name="connsiteX3" fmla="*/ 2184934 w 2184934"/>
                  <a:gd name="connsiteY3" fmla="*/ 0 h 1838426"/>
                </a:gdLst>
                <a:ahLst/>
                <a:cxnLst>
                  <a:cxn ang="0">
                    <a:pos x="connsiteX0" y="connsiteY0"/>
                  </a:cxn>
                  <a:cxn ang="0">
                    <a:pos x="connsiteX1" y="connsiteY1"/>
                  </a:cxn>
                  <a:cxn ang="0">
                    <a:pos x="connsiteX2" y="connsiteY2"/>
                  </a:cxn>
                  <a:cxn ang="0">
                    <a:pos x="connsiteX3" y="connsiteY3"/>
                  </a:cxn>
                </a:cxnLst>
                <a:rect l="l" t="t" r="r" b="b"/>
                <a:pathLst>
                  <a:path w="2184934" h="1838426">
                    <a:moveTo>
                      <a:pt x="0" y="1838426"/>
                    </a:moveTo>
                    <a:cubicBezTo>
                      <a:pt x="195713" y="1757413"/>
                      <a:pt x="391427" y="1676400"/>
                      <a:pt x="587141" y="1520792"/>
                    </a:cubicBezTo>
                    <a:cubicBezTo>
                      <a:pt x="782855" y="1365184"/>
                      <a:pt x="907983" y="1158240"/>
                      <a:pt x="1174282" y="904775"/>
                    </a:cubicBezTo>
                    <a:cubicBezTo>
                      <a:pt x="1440581" y="651310"/>
                      <a:pt x="1812757" y="325655"/>
                      <a:pt x="2184934" y="0"/>
                    </a:cubicBezTo>
                  </a:path>
                </a:pathLst>
              </a:custGeom>
              <a:noFill/>
              <a:ln w="762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grpSp>
        <p:sp>
          <p:nvSpPr>
            <p:cNvPr id="23" name="TextBox 22">
              <a:extLst>
                <a:ext uri="{FF2B5EF4-FFF2-40B4-BE49-F238E27FC236}">
                  <a16:creationId xmlns:a16="http://schemas.microsoft.com/office/drawing/2014/main" id="{FC36983C-2B09-4DFC-A693-3D120EBAFEBA}"/>
                </a:ext>
              </a:extLst>
            </p:cNvPr>
            <p:cNvSpPr txBox="1"/>
            <p:nvPr/>
          </p:nvSpPr>
          <p:spPr>
            <a:xfrm>
              <a:off x="5827529" y="1106497"/>
              <a:ext cx="1661630" cy="769441"/>
            </a:xfrm>
            <a:prstGeom prst="rect">
              <a:avLst/>
            </a:prstGeom>
            <a:noFill/>
          </p:spPr>
          <p:txBody>
            <a:bodyPr wrap="square" rtlCol="0">
              <a:spAutoFit/>
            </a:bodyPr>
            <a:lstStyle/>
            <a:p>
              <a:pPr algn="ctr"/>
              <a:r>
                <a:rPr lang="en-US" sz="2200" b="1" dirty="0"/>
                <a:t>Generate</a:t>
              </a:r>
            </a:p>
            <a:p>
              <a:pPr algn="ctr"/>
              <a:r>
                <a:rPr lang="en-US" sz="2200" b="1" dirty="0"/>
                <a:t>Forecast</a:t>
              </a:r>
              <a:endParaRPr lang="en-US" sz="2200" dirty="0"/>
            </a:p>
          </p:txBody>
        </p:sp>
      </p:grpSp>
      <p:grpSp>
        <p:nvGrpSpPr>
          <p:cNvPr id="75" name="Group 74">
            <a:extLst>
              <a:ext uri="{FF2B5EF4-FFF2-40B4-BE49-F238E27FC236}">
                <a16:creationId xmlns:a16="http://schemas.microsoft.com/office/drawing/2014/main" id="{21AB9784-08A3-4BB6-A0A6-471ABB206454}"/>
              </a:ext>
            </a:extLst>
          </p:cNvPr>
          <p:cNvGrpSpPr/>
          <p:nvPr/>
        </p:nvGrpSpPr>
        <p:grpSpPr>
          <a:xfrm>
            <a:off x="6900905" y="2535712"/>
            <a:ext cx="2454436" cy="2054136"/>
            <a:chOff x="6900905" y="2535712"/>
            <a:chExt cx="2454436" cy="2054136"/>
          </a:xfrm>
        </p:grpSpPr>
        <p:pic>
          <p:nvPicPr>
            <p:cNvPr id="10" name="Graphic 9" descr="Customer review">
              <a:extLst>
                <a:ext uri="{FF2B5EF4-FFF2-40B4-BE49-F238E27FC236}">
                  <a16:creationId xmlns:a16="http://schemas.microsoft.com/office/drawing/2014/main" id="{699D72D6-C438-4D82-AB33-0C056BDAD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8650" y="2535712"/>
              <a:ext cx="1273481" cy="1273481"/>
            </a:xfrm>
            <a:prstGeom prst="rect">
              <a:avLst/>
            </a:prstGeom>
          </p:spPr>
        </p:pic>
        <p:sp>
          <p:nvSpPr>
            <p:cNvPr id="24" name="TextBox 23">
              <a:extLst>
                <a:ext uri="{FF2B5EF4-FFF2-40B4-BE49-F238E27FC236}">
                  <a16:creationId xmlns:a16="http://schemas.microsoft.com/office/drawing/2014/main" id="{BF4E7B49-DC49-45F4-9777-2FD1E5874B81}"/>
                </a:ext>
              </a:extLst>
            </p:cNvPr>
            <p:cNvSpPr txBox="1"/>
            <p:nvPr/>
          </p:nvSpPr>
          <p:spPr>
            <a:xfrm>
              <a:off x="6900905" y="3820407"/>
              <a:ext cx="2454436" cy="769441"/>
            </a:xfrm>
            <a:prstGeom prst="rect">
              <a:avLst/>
            </a:prstGeom>
            <a:noFill/>
          </p:spPr>
          <p:txBody>
            <a:bodyPr wrap="square" rtlCol="0">
              <a:spAutoFit/>
            </a:bodyPr>
            <a:lstStyle/>
            <a:p>
              <a:pPr algn="ctr"/>
              <a:r>
                <a:rPr lang="en-US" sz="2200" b="1" dirty="0"/>
                <a:t>Communicate Forecast</a:t>
              </a:r>
              <a:endParaRPr lang="en-US" sz="2200" dirty="0"/>
            </a:p>
          </p:txBody>
        </p:sp>
      </p:grpSp>
      <p:grpSp>
        <p:nvGrpSpPr>
          <p:cNvPr id="76" name="Group 75">
            <a:extLst>
              <a:ext uri="{FF2B5EF4-FFF2-40B4-BE49-F238E27FC236}">
                <a16:creationId xmlns:a16="http://schemas.microsoft.com/office/drawing/2014/main" id="{FEE7E548-C203-4C8C-97A9-D4B0DACC5176}"/>
              </a:ext>
            </a:extLst>
          </p:cNvPr>
          <p:cNvGrpSpPr/>
          <p:nvPr/>
        </p:nvGrpSpPr>
        <p:grpSpPr>
          <a:xfrm>
            <a:off x="5596925" y="4867316"/>
            <a:ext cx="2028153" cy="1908265"/>
            <a:chOff x="5644267" y="4755896"/>
            <a:chExt cx="2028153" cy="1908265"/>
          </a:xfrm>
        </p:grpSpPr>
        <p:pic>
          <p:nvPicPr>
            <p:cNvPr id="19" name="Graphic 18" descr="Table">
              <a:extLst>
                <a:ext uri="{FF2B5EF4-FFF2-40B4-BE49-F238E27FC236}">
                  <a16:creationId xmlns:a16="http://schemas.microsoft.com/office/drawing/2014/main" id="{557DCEE4-A674-4136-9735-46A11A3C24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2158" y="4755896"/>
              <a:ext cx="1352372" cy="1352372"/>
            </a:xfrm>
            <a:prstGeom prst="rect">
              <a:avLst/>
            </a:prstGeom>
          </p:spPr>
        </p:pic>
        <p:sp>
          <p:nvSpPr>
            <p:cNvPr id="25" name="TextBox 24">
              <a:extLst>
                <a:ext uri="{FF2B5EF4-FFF2-40B4-BE49-F238E27FC236}">
                  <a16:creationId xmlns:a16="http://schemas.microsoft.com/office/drawing/2014/main" id="{19C411CE-AC74-4C6A-9340-CE4BA8DDF883}"/>
                </a:ext>
              </a:extLst>
            </p:cNvPr>
            <p:cNvSpPr txBox="1"/>
            <p:nvPr/>
          </p:nvSpPr>
          <p:spPr>
            <a:xfrm>
              <a:off x="5644267" y="5894720"/>
              <a:ext cx="2028153" cy="769441"/>
            </a:xfrm>
            <a:prstGeom prst="rect">
              <a:avLst/>
            </a:prstGeom>
            <a:noFill/>
          </p:spPr>
          <p:txBody>
            <a:bodyPr wrap="square" rtlCol="0">
              <a:spAutoFit/>
            </a:bodyPr>
            <a:lstStyle/>
            <a:p>
              <a:pPr algn="ctr"/>
              <a:r>
                <a:rPr lang="en-US" sz="2200" b="1" dirty="0"/>
                <a:t>Assess Forecast</a:t>
              </a:r>
              <a:endParaRPr lang="en-US" sz="2200" dirty="0"/>
            </a:p>
          </p:txBody>
        </p:sp>
      </p:grpSp>
      <p:grpSp>
        <p:nvGrpSpPr>
          <p:cNvPr id="71" name="Group 70">
            <a:extLst>
              <a:ext uri="{FF2B5EF4-FFF2-40B4-BE49-F238E27FC236}">
                <a16:creationId xmlns:a16="http://schemas.microsoft.com/office/drawing/2014/main" id="{E5A0B053-6158-405F-BF8F-8E242FB90134}"/>
              </a:ext>
            </a:extLst>
          </p:cNvPr>
          <p:cNvGrpSpPr/>
          <p:nvPr/>
        </p:nvGrpSpPr>
        <p:grpSpPr>
          <a:xfrm>
            <a:off x="-111579" y="4553410"/>
            <a:ext cx="1845976" cy="2138091"/>
            <a:chOff x="-111579" y="4553410"/>
            <a:chExt cx="1845976" cy="2138091"/>
          </a:xfrm>
        </p:grpSpPr>
        <p:grpSp>
          <p:nvGrpSpPr>
            <p:cNvPr id="26" name="Group 25">
              <a:extLst>
                <a:ext uri="{FF2B5EF4-FFF2-40B4-BE49-F238E27FC236}">
                  <a16:creationId xmlns:a16="http://schemas.microsoft.com/office/drawing/2014/main" id="{E2B2E009-E4BE-4CDE-81FC-AF5FB02BC440}"/>
                </a:ext>
              </a:extLst>
            </p:cNvPr>
            <p:cNvGrpSpPr/>
            <p:nvPr/>
          </p:nvGrpSpPr>
          <p:grpSpPr>
            <a:xfrm>
              <a:off x="552389" y="4553410"/>
              <a:ext cx="1182008" cy="1310543"/>
              <a:chOff x="742009" y="4900507"/>
              <a:chExt cx="2211953" cy="2319422"/>
            </a:xfrm>
          </p:grpSpPr>
          <p:pic>
            <p:nvPicPr>
              <p:cNvPr id="27" name="Graphic 26" descr="Thought">
                <a:extLst>
                  <a:ext uri="{FF2B5EF4-FFF2-40B4-BE49-F238E27FC236}">
                    <a16:creationId xmlns:a16="http://schemas.microsoft.com/office/drawing/2014/main" id="{F7C65D6E-1065-4F02-9B78-3C60A40764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9" y="5007976"/>
                <a:ext cx="2211953" cy="2211953"/>
              </a:xfrm>
              <a:prstGeom prst="rect">
                <a:avLst/>
              </a:prstGeom>
            </p:spPr>
          </p:pic>
          <p:sp>
            <p:nvSpPr>
              <p:cNvPr id="28" name="TextBox 27">
                <a:extLst>
                  <a:ext uri="{FF2B5EF4-FFF2-40B4-BE49-F238E27FC236}">
                    <a16:creationId xmlns:a16="http://schemas.microsoft.com/office/drawing/2014/main" id="{11BFB180-5793-4E97-8B8E-49B1ABD2B6FF}"/>
                  </a:ext>
                </a:extLst>
              </p:cNvPr>
              <p:cNvSpPr txBox="1"/>
              <p:nvPr/>
            </p:nvSpPr>
            <p:spPr>
              <a:xfrm>
                <a:off x="1415587" y="4900507"/>
                <a:ext cx="1234422" cy="1511566"/>
              </a:xfrm>
              <a:prstGeom prst="rect">
                <a:avLst/>
              </a:prstGeom>
              <a:noFill/>
            </p:spPr>
            <p:txBody>
              <a:bodyPr wrap="square" rtlCol="0">
                <a:spAutoFit/>
              </a:bodyPr>
              <a:lstStyle/>
              <a:p>
                <a:pPr algn="ctr"/>
                <a:r>
                  <a:rPr lang="en-US" sz="4950" b="1" dirty="0">
                    <a:solidFill>
                      <a:schemeClr val="bg1"/>
                    </a:solidFill>
                  </a:rPr>
                  <a:t>?</a:t>
                </a:r>
                <a:endParaRPr lang="en-IE" sz="4950" b="1" dirty="0">
                  <a:solidFill>
                    <a:schemeClr val="bg1"/>
                  </a:solidFill>
                </a:endParaRPr>
              </a:p>
            </p:txBody>
          </p:sp>
        </p:grpSp>
        <p:sp>
          <p:nvSpPr>
            <p:cNvPr id="29" name="TextBox 28">
              <a:extLst>
                <a:ext uri="{FF2B5EF4-FFF2-40B4-BE49-F238E27FC236}">
                  <a16:creationId xmlns:a16="http://schemas.microsoft.com/office/drawing/2014/main" id="{ED1B213A-A4AC-45C6-802E-331486D39741}"/>
                </a:ext>
              </a:extLst>
            </p:cNvPr>
            <p:cNvSpPr txBox="1"/>
            <p:nvPr/>
          </p:nvSpPr>
          <p:spPr>
            <a:xfrm>
              <a:off x="-111579" y="5922060"/>
              <a:ext cx="1845976" cy="769441"/>
            </a:xfrm>
            <a:prstGeom prst="rect">
              <a:avLst/>
            </a:prstGeom>
            <a:noFill/>
          </p:spPr>
          <p:txBody>
            <a:bodyPr wrap="square" rtlCol="0">
              <a:spAutoFit/>
            </a:bodyPr>
            <a:lstStyle/>
            <a:p>
              <a:pPr algn="ctr"/>
              <a:r>
                <a:rPr lang="en-US" sz="2200" b="1" dirty="0"/>
                <a:t>Create</a:t>
              </a:r>
            </a:p>
            <a:p>
              <a:pPr algn="ctr"/>
              <a:r>
                <a:rPr lang="en-US" sz="2200" b="1" dirty="0"/>
                <a:t>Hypothesis</a:t>
              </a:r>
              <a:endParaRPr lang="en-US" sz="2200" dirty="0"/>
            </a:p>
          </p:txBody>
        </p:sp>
      </p:grpSp>
      <p:grpSp>
        <p:nvGrpSpPr>
          <p:cNvPr id="73" name="Group 72">
            <a:extLst>
              <a:ext uri="{FF2B5EF4-FFF2-40B4-BE49-F238E27FC236}">
                <a16:creationId xmlns:a16="http://schemas.microsoft.com/office/drawing/2014/main" id="{5CFEEA35-1627-49B2-B274-102AAE3585EC}"/>
              </a:ext>
            </a:extLst>
          </p:cNvPr>
          <p:cNvGrpSpPr/>
          <p:nvPr/>
        </p:nvGrpSpPr>
        <p:grpSpPr>
          <a:xfrm>
            <a:off x="1460292" y="64029"/>
            <a:ext cx="2454436" cy="1785368"/>
            <a:chOff x="1460292" y="64029"/>
            <a:chExt cx="2454436" cy="1785368"/>
          </a:xfrm>
        </p:grpSpPr>
        <p:sp>
          <p:nvSpPr>
            <p:cNvPr id="21" name="TextBox 20">
              <a:extLst>
                <a:ext uri="{FF2B5EF4-FFF2-40B4-BE49-F238E27FC236}">
                  <a16:creationId xmlns:a16="http://schemas.microsoft.com/office/drawing/2014/main" id="{55FE780A-56CA-48DB-9427-30B22C0E4AD3}"/>
                </a:ext>
              </a:extLst>
            </p:cNvPr>
            <p:cNvSpPr txBox="1"/>
            <p:nvPr/>
          </p:nvSpPr>
          <p:spPr>
            <a:xfrm>
              <a:off x="1460292" y="1079956"/>
              <a:ext cx="2454436" cy="769441"/>
            </a:xfrm>
            <a:prstGeom prst="rect">
              <a:avLst/>
            </a:prstGeom>
            <a:noFill/>
          </p:spPr>
          <p:txBody>
            <a:bodyPr wrap="square" rtlCol="0">
              <a:spAutoFit/>
            </a:bodyPr>
            <a:lstStyle/>
            <a:p>
              <a:pPr algn="ctr"/>
              <a:r>
                <a:rPr lang="en-US" sz="2200" b="1" dirty="0"/>
                <a:t>Quantify Uncertainty</a:t>
              </a:r>
              <a:endParaRPr lang="en-US" sz="2200" dirty="0"/>
            </a:p>
          </p:txBody>
        </p:sp>
        <p:grpSp>
          <p:nvGrpSpPr>
            <p:cNvPr id="30" name="Group 29">
              <a:extLst>
                <a:ext uri="{FF2B5EF4-FFF2-40B4-BE49-F238E27FC236}">
                  <a16:creationId xmlns:a16="http://schemas.microsoft.com/office/drawing/2014/main" id="{E5DEFB92-4DCE-419F-A7E6-6EE68454F8CC}"/>
                </a:ext>
              </a:extLst>
            </p:cNvPr>
            <p:cNvGrpSpPr/>
            <p:nvPr/>
          </p:nvGrpSpPr>
          <p:grpSpPr>
            <a:xfrm>
              <a:off x="2215258" y="64029"/>
              <a:ext cx="1133545" cy="1024269"/>
              <a:chOff x="7330520" y="972113"/>
              <a:chExt cx="1340264" cy="1177697"/>
            </a:xfrm>
          </p:grpSpPr>
          <p:grpSp>
            <p:nvGrpSpPr>
              <p:cNvPr id="31" name="Group 30">
                <a:extLst>
                  <a:ext uri="{FF2B5EF4-FFF2-40B4-BE49-F238E27FC236}">
                    <a16:creationId xmlns:a16="http://schemas.microsoft.com/office/drawing/2014/main" id="{E28C2FEC-1929-43E8-AF2D-43E4D23CB703}"/>
                  </a:ext>
                </a:extLst>
              </p:cNvPr>
              <p:cNvGrpSpPr/>
              <p:nvPr/>
            </p:nvGrpSpPr>
            <p:grpSpPr>
              <a:xfrm>
                <a:off x="7346090" y="1311479"/>
                <a:ext cx="1124643" cy="390365"/>
                <a:chOff x="10717514" y="269418"/>
                <a:chExt cx="1188958" cy="405236"/>
              </a:xfrm>
            </p:grpSpPr>
            <p:cxnSp>
              <p:nvCxnSpPr>
                <p:cNvPr id="43" name="Straight Connector 42">
                  <a:extLst>
                    <a:ext uri="{FF2B5EF4-FFF2-40B4-BE49-F238E27FC236}">
                      <a16:creationId xmlns:a16="http://schemas.microsoft.com/office/drawing/2014/main" id="{8181AC22-F3CB-407D-B0CE-4F23059D92A9}"/>
                    </a:ext>
                  </a:extLst>
                </p:cNvPr>
                <p:cNvCxnSpPr>
                  <a:cxnSpLocks/>
                </p:cNvCxnSpPr>
                <p:nvPr/>
              </p:nvCxnSpPr>
              <p:spPr>
                <a:xfrm flipV="1">
                  <a:off x="10717514" y="456133"/>
                  <a:ext cx="485510" cy="218521"/>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CF8A4CB-905D-4E1C-BDAA-2C683E01B083}"/>
                    </a:ext>
                  </a:extLst>
                </p:cNvPr>
                <p:cNvCxnSpPr>
                  <a:cxnSpLocks/>
                </p:cNvCxnSpPr>
                <p:nvPr/>
              </p:nvCxnSpPr>
              <p:spPr>
                <a:xfrm>
                  <a:off x="11177188" y="456133"/>
                  <a:ext cx="413980" cy="185799"/>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28A30FB-54F7-4A4E-AF95-517722F0C11A}"/>
                    </a:ext>
                  </a:extLst>
                </p:cNvPr>
                <p:cNvCxnSpPr>
                  <a:cxnSpLocks/>
                </p:cNvCxnSpPr>
                <p:nvPr/>
              </p:nvCxnSpPr>
              <p:spPr>
                <a:xfrm flipV="1">
                  <a:off x="11546940" y="269418"/>
                  <a:ext cx="359532" cy="382039"/>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72BE5A-7D6B-480C-8F96-968F83B44690}"/>
                  </a:ext>
                </a:extLst>
              </p:cNvPr>
              <p:cNvGrpSpPr/>
              <p:nvPr/>
            </p:nvGrpSpPr>
            <p:grpSpPr>
              <a:xfrm>
                <a:off x="7411751" y="1262376"/>
                <a:ext cx="1259033" cy="769166"/>
                <a:chOff x="10652125" y="200025"/>
                <a:chExt cx="1331033" cy="798467"/>
              </a:xfrm>
            </p:grpSpPr>
            <p:cxnSp>
              <p:nvCxnSpPr>
                <p:cNvPr id="40" name="Straight Connector 39">
                  <a:extLst>
                    <a:ext uri="{FF2B5EF4-FFF2-40B4-BE49-F238E27FC236}">
                      <a16:creationId xmlns:a16="http://schemas.microsoft.com/office/drawing/2014/main" id="{103FC8A9-C589-4E35-B894-B573B32315C8}"/>
                    </a:ext>
                  </a:extLst>
                </p:cNvPr>
                <p:cNvCxnSpPr/>
                <p:nvPr/>
              </p:nvCxnSpPr>
              <p:spPr>
                <a:xfrm>
                  <a:off x="10652125" y="200025"/>
                  <a:ext cx="390258" cy="60555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F4D56C-2C1C-414D-ADE0-658BE9E738F9}"/>
                    </a:ext>
                  </a:extLst>
                </p:cNvPr>
                <p:cNvCxnSpPr>
                  <a:cxnSpLocks/>
                </p:cNvCxnSpPr>
                <p:nvPr/>
              </p:nvCxnSpPr>
              <p:spPr>
                <a:xfrm>
                  <a:off x="11057966" y="805579"/>
                  <a:ext cx="565709" cy="6898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49C385E3-884F-4C9D-88D1-037AF786D8CD}"/>
                    </a:ext>
                  </a:extLst>
                </p:cNvPr>
                <p:cNvSpPr/>
                <p:nvPr/>
              </p:nvSpPr>
              <p:spPr>
                <a:xfrm>
                  <a:off x="11667147" y="690715"/>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3" name="Group 32">
                <a:extLst>
                  <a:ext uri="{FF2B5EF4-FFF2-40B4-BE49-F238E27FC236}">
                    <a16:creationId xmlns:a16="http://schemas.microsoft.com/office/drawing/2014/main" id="{DBCCFD2F-ADB0-4C89-9D3E-30126D6306D5}"/>
                  </a:ext>
                </a:extLst>
              </p:cNvPr>
              <p:cNvGrpSpPr/>
              <p:nvPr/>
            </p:nvGrpSpPr>
            <p:grpSpPr>
              <a:xfrm>
                <a:off x="7389947" y="972113"/>
                <a:ext cx="1230244" cy="906240"/>
                <a:chOff x="10629074" y="-101296"/>
                <a:chExt cx="1300598" cy="940762"/>
              </a:xfrm>
            </p:grpSpPr>
            <p:cxnSp>
              <p:nvCxnSpPr>
                <p:cNvPr id="37" name="Straight Connector 36">
                  <a:extLst>
                    <a:ext uri="{FF2B5EF4-FFF2-40B4-BE49-F238E27FC236}">
                      <a16:creationId xmlns:a16="http://schemas.microsoft.com/office/drawing/2014/main" id="{FDE38071-BE0F-45EC-8F17-8F89E023A590}"/>
                    </a:ext>
                  </a:extLst>
                </p:cNvPr>
                <p:cNvCxnSpPr>
                  <a:cxnSpLocks/>
                </p:cNvCxnSpPr>
                <p:nvPr/>
              </p:nvCxnSpPr>
              <p:spPr>
                <a:xfrm flipV="1">
                  <a:off x="10629074" y="63500"/>
                  <a:ext cx="385001" cy="775966"/>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0A8CF5-E015-43CA-B13C-3BAFC30BD205}"/>
                    </a:ext>
                  </a:extLst>
                </p:cNvPr>
                <p:cNvCxnSpPr>
                  <a:cxnSpLocks/>
                </p:cNvCxnSpPr>
                <p:nvPr/>
              </p:nvCxnSpPr>
              <p:spPr>
                <a:xfrm>
                  <a:off x="11014075" y="63500"/>
                  <a:ext cx="609600" cy="0"/>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E730580-04CE-42E2-A228-236E34886835}"/>
                    </a:ext>
                  </a:extLst>
                </p:cNvPr>
                <p:cNvSpPr/>
                <p:nvPr/>
              </p:nvSpPr>
              <p:spPr>
                <a:xfrm>
                  <a:off x="11613661" y="-101296"/>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4" name="Group 33">
                <a:extLst>
                  <a:ext uri="{FF2B5EF4-FFF2-40B4-BE49-F238E27FC236}">
                    <a16:creationId xmlns:a16="http://schemas.microsoft.com/office/drawing/2014/main" id="{28EDDC6A-13A3-40AE-BAF5-356BEA032831}"/>
                  </a:ext>
                </a:extLst>
              </p:cNvPr>
              <p:cNvGrpSpPr/>
              <p:nvPr/>
            </p:nvGrpSpPr>
            <p:grpSpPr>
              <a:xfrm>
                <a:off x="7330520" y="1084130"/>
                <a:ext cx="1097143" cy="1065680"/>
                <a:chOff x="4839804" y="1098079"/>
                <a:chExt cx="1097143" cy="1065680"/>
              </a:xfrm>
            </p:grpSpPr>
            <p:cxnSp>
              <p:nvCxnSpPr>
                <p:cNvPr id="35" name="Straight Connector 34">
                  <a:extLst>
                    <a:ext uri="{FF2B5EF4-FFF2-40B4-BE49-F238E27FC236}">
                      <a16:creationId xmlns:a16="http://schemas.microsoft.com/office/drawing/2014/main" id="{B6208394-050D-4C61-B12F-4AAA6D68F2B5}"/>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2F009D-DB4F-4E56-9472-46CB12365819}"/>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grpSp>
      </p:grpSp>
      <p:grpSp>
        <p:nvGrpSpPr>
          <p:cNvPr id="72" name="Group 71">
            <a:extLst>
              <a:ext uri="{FF2B5EF4-FFF2-40B4-BE49-F238E27FC236}">
                <a16:creationId xmlns:a16="http://schemas.microsoft.com/office/drawing/2014/main" id="{01FAAC81-9724-4599-90CA-8C6460C31D72}"/>
              </a:ext>
            </a:extLst>
          </p:cNvPr>
          <p:cNvGrpSpPr/>
          <p:nvPr/>
        </p:nvGrpSpPr>
        <p:grpSpPr>
          <a:xfrm>
            <a:off x="209681" y="2423894"/>
            <a:ext cx="1721397" cy="1938519"/>
            <a:chOff x="303053" y="2444257"/>
            <a:chExt cx="1721397" cy="1938519"/>
          </a:xfrm>
        </p:grpSpPr>
        <p:sp>
          <p:nvSpPr>
            <p:cNvPr id="9" name="TextBox 8">
              <a:extLst>
                <a:ext uri="{FF2B5EF4-FFF2-40B4-BE49-F238E27FC236}">
                  <a16:creationId xmlns:a16="http://schemas.microsoft.com/office/drawing/2014/main" id="{329FD300-254F-4D10-BE32-4F023B8E30CA}"/>
                </a:ext>
              </a:extLst>
            </p:cNvPr>
            <p:cNvSpPr txBox="1"/>
            <p:nvPr/>
          </p:nvSpPr>
          <p:spPr>
            <a:xfrm>
              <a:off x="303053" y="3613335"/>
              <a:ext cx="1721397" cy="769441"/>
            </a:xfrm>
            <a:prstGeom prst="rect">
              <a:avLst/>
            </a:prstGeom>
            <a:noFill/>
          </p:spPr>
          <p:txBody>
            <a:bodyPr wrap="square" rtlCol="0">
              <a:spAutoFit/>
            </a:bodyPr>
            <a:lstStyle/>
            <a:p>
              <a:pPr algn="ctr"/>
              <a:r>
                <a:rPr lang="en-US" sz="2200" b="1" dirty="0"/>
                <a:t>Build Model</a:t>
              </a:r>
              <a:endParaRPr lang="en-US" sz="2200" dirty="0"/>
            </a:p>
          </p:txBody>
        </p:sp>
        <p:grpSp>
          <p:nvGrpSpPr>
            <p:cNvPr id="46" name="Group 45">
              <a:extLst>
                <a:ext uri="{FF2B5EF4-FFF2-40B4-BE49-F238E27FC236}">
                  <a16:creationId xmlns:a16="http://schemas.microsoft.com/office/drawing/2014/main" id="{6280B345-63F7-46B3-927E-5B3047DB08FD}"/>
                </a:ext>
              </a:extLst>
            </p:cNvPr>
            <p:cNvGrpSpPr/>
            <p:nvPr/>
          </p:nvGrpSpPr>
          <p:grpSpPr>
            <a:xfrm>
              <a:off x="611173" y="2444257"/>
              <a:ext cx="1127556" cy="1065680"/>
              <a:chOff x="3078239" y="870270"/>
              <a:chExt cx="1127556" cy="1065680"/>
            </a:xfrm>
          </p:grpSpPr>
          <p:cxnSp>
            <p:nvCxnSpPr>
              <p:cNvPr id="47" name="Straight Arrow Connector 46">
                <a:extLst>
                  <a:ext uri="{FF2B5EF4-FFF2-40B4-BE49-F238E27FC236}">
                    <a16:creationId xmlns:a16="http://schemas.microsoft.com/office/drawing/2014/main" id="{14670A31-FA01-4813-8F96-4FF835A6E4BD}"/>
                  </a:ext>
                </a:extLst>
              </p:cNvPr>
              <p:cNvCxnSpPr>
                <a:cxnSpLocks/>
              </p:cNvCxnSpPr>
              <p:nvPr/>
            </p:nvCxnSpPr>
            <p:spPr>
              <a:xfrm flipV="1">
                <a:off x="3207273" y="978486"/>
                <a:ext cx="998522" cy="587022"/>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8E99D32-B68B-42E5-A9E7-3F6D9EB08576}"/>
                  </a:ext>
                </a:extLst>
              </p:cNvPr>
              <p:cNvGrpSpPr/>
              <p:nvPr/>
            </p:nvGrpSpPr>
            <p:grpSpPr>
              <a:xfrm>
                <a:off x="3078239" y="870270"/>
                <a:ext cx="1097143" cy="1065680"/>
                <a:chOff x="4839804" y="1098079"/>
                <a:chExt cx="1097143" cy="1065680"/>
              </a:xfrm>
            </p:grpSpPr>
            <p:cxnSp>
              <p:nvCxnSpPr>
                <p:cNvPr id="56" name="Straight Connector 55">
                  <a:extLst>
                    <a:ext uri="{FF2B5EF4-FFF2-40B4-BE49-F238E27FC236}">
                      <a16:creationId xmlns:a16="http://schemas.microsoft.com/office/drawing/2014/main" id="{06EF8893-0925-4AC3-9220-BB6A8A8CCC1C}"/>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8CAC738-F404-47EF-A52F-7F2A54696F5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49" name="Oval 48">
                <a:extLst>
                  <a:ext uri="{FF2B5EF4-FFF2-40B4-BE49-F238E27FC236}">
                    <a16:creationId xmlns:a16="http://schemas.microsoft.com/office/drawing/2014/main" id="{D62CC28F-2A1D-4097-B531-D3A2C2752C26}"/>
                  </a:ext>
                </a:extLst>
              </p:cNvPr>
              <p:cNvSpPr/>
              <p:nvPr/>
            </p:nvSpPr>
            <p:spPr>
              <a:xfrm>
                <a:off x="3213499" y="1362075"/>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0" name="Oval 49">
                <a:extLst>
                  <a:ext uri="{FF2B5EF4-FFF2-40B4-BE49-F238E27FC236}">
                    <a16:creationId xmlns:a16="http://schemas.microsoft.com/office/drawing/2014/main" id="{3AF75D29-DEC9-48DE-8B3F-24196B78856A}"/>
                  </a:ext>
                </a:extLst>
              </p:cNvPr>
              <p:cNvSpPr/>
              <p:nvPr/>
            </p:nvSpPr>
            <p:spPr>
              <a:xfrm>
                <a:off x="3415058" y="150853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Oval 50">
                <a:extLst>
                  <a:ext uri="{FF2B5EF4-FFF2-40B4-BE49-F238E27FC236}">
                    <a16:creationId xmlns:a16="http://schemas.microsoft.com/office/drawing/2014/main" id="{B1027D83-3849-42FF-9721-B1F4F9F689EC}"/>
                  </a:ext>
                </a:extLst>
              </p:cNvPr>
              <p:cNvSpPr/>
              <p:nvPr/>
            </p:nvSpPr>
            <p:spPr>
              <a:xfrm>
                <a:off x="3549568" y="1401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Oval 51">
                <a:extLst>
                  <a:ext uri="{FF2B5EF4-FFF2-40B4-BE49-F238E27FC236}">
                    <a16:creationId xmlns:a16="http://schemas.microsoft.com/office/drawing/2014/main" id="{C0A0923E-E7DE-4772-AF95-A6585072E9C0}"/>
                  </a:ext>
                </a:extLst>
              </p:cNvPr>
              <p:cNvSpPr/>
              <p:nvPr/>
            </p:nvSpPr>
            <p:spPr>
              <a:xfrm>
                <a:off x="3531078" y="109516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Oval 52">
                <a:extLst>
                  <a:ext uri="{FF2B5EF4-FFF2-40B4-BE49-F238E27FC236}">
                    <a16:creationId xmlns:a16="http://schemas.microsoft.com/office/drawing/2014/main" id="{A7221E1E-C446-42CD-9162-E5E2EDC3A2D0}"/>
                  </a:ext>
                </a:extLst>
              </p:cNvPr>
              <p:cNvSpPr/>
              <p:nvPr/>
            </p:nvSpPr>
            <p:spPr>
              <a:xfrm>
                <a:off x="3727724" y="1217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54" name="Oval 53">
                <a:extLst>
                  <a:ext uri="{FF2B5EF4-FFF2-40B4-BE49-F238E27FC236}">
                    <a16:creationId xmlns:a16="http://schemas.microsoft.com/office/drawing/2014/main" id="{3CBF3835-C3BD-4236-887F-E1D82F4CB1D9}"/>
                  </a:ext>
                </a:extLst>
              </p:cNvPr>
              <p:cNvSpPr/>
              <p:nvPr/>
            </p:nvSpPr>
            <p:spPr>
              <a:xfrm>
                <a:off x="3809256" y="98335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5" name="Oval 54">
                <a:extLst>
                  <a:ext uri="{FF2B5EF4-FFF2-40B4-BE49-F238E27FC236}">
                    <a16:creationId xmlns:a16="http://schemas.microsoft.com/office/drawing/2014/main" id="{0895502F-BF70-4591-AE4C-05E0EB2AA8E1}"/>
                  </a:ext>
                </a:extLst>
              </p:cNvPr>
              <p:cNvSpPr/>
              <p:nvPr/>
            </p:nvSpPr>
            <p:spPr>
              <a:xfrm>
                <a:off x="3966715" y="126735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grpSp>
      <p:sp>
        <p:nvSpPr>
          <p:cNvPr id="3" name="Rectangle 2">
            <a:extLst>
              <a:ext uri="{FF2B5EF4-FFF2-40B4-BE49-F238E27FC236}">
                <a16:creationId xmlns:a16="http://schemas.microsoft.com/office/drawing/2014/main" id="{AD2D60B2-F9FB-4133-848F-3AF293F7B2FD}"/>
              </a:ext>
            </a:extLst>
          </p:cNvPr>
          <p:cNvSpPr/>
          <p:nvPr/>
        </p:nvSpPr>
        <p:spPr>
          <a:xfrm>
            <a:off x="209681" y="2183642"/>
            <a:ext cx="1796616" cy="1954999"/>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6E5FF13-8B19-485A-B583-178CC9383E6C}"/>
              </a:ext>
            </a:extLst>
          </p:cNvPr>
          <p:cNvSpPr/>
          <p:nvPr/>
        </p:nvSpPr>
        <p:spPr>
          <a:xfrm>
            <a:off x="1765754" y="2111"/>
            <a:ext cx="1796616" cy="1954999"/>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DE4A18C-12E3-4EE0-86B5-7C1DA3A70E4C}"/>
              </a:ext>
            </a:extLst>
          </p:cNvPr>
          <p:cNvSpPr/>
          <p:nvPr/>
        </p:nvSpPr>
        <p:spPr>
          <a:xfrm>
            <a:off x="5794576" y="2111"/>
            <a:ext cx="1796616" cy="1954999"/>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5385B9B-8B85-6ABE-8118-5F7ECED4785E}"/>
              </a:ext>
            </a:extLst>
          </p:cNvPr>
          <p:cNvGrpSpPr/>
          <p:nvPr/>
        </p:nvGrpSpPr>
        <p:grpSpPr>
          <a:xfrm>
            <a:off x="1771078" y="4980479"/>
            <a:ext cx="2028153" cy="1867725"/>
            <a:chOff x="1771078" y="4980479"/>
            <a:chExt cx="2028153" cy="1867725"/>
          </a:xfrm>
        </p:grpSpPr>
        <p:sp>
          <p:nvSpPr>
            <p:cNvPr id="22" name="TextBox 21">
              <a:extLst>
                <a:ext uri="{FF2B5EF4-FFF2-40B4-BE49-F238E27FC236}">
                  <a16:creationId xmlns:a16="http://schemas.microsoft.com/office/drawing/2014/main" id="{C4310D54-FE91-46B8-98F5-BA4128277806}"/>
                </a:ext>
              </a:extLst>
            </p:cNvPr>
            <p:cNvSpPr txBox="1"/>
            <p:nvPr/>
          </p:nvSpPr>
          <p:spPr>
            <a:xfrm>
              <a:off x="1771078" y="6078763"/>
              <a:ext cx="2028153" cy="769441"/>
            </a:xfrm>
            <a:prstGeom prst="rect">
              <a:avLst/>
            </a:prstGeom>
            <a:noFill/>
          </p:spPr>
          <p:txBody>
            <a:bodyPr wrap="square" rtlCol="0">
              <a:spAutoFit/>
            </a:bodyPr>
            <a:lstStyle/>
            <a:p>
              <a:pPr algn="ctr"/>
              <a:r>
                <a:rPr lang="en-US" sz="2200" b="1" dirty="0"/>
                <a:t>Update Model with Data</a:t>
              </a:r>
              <a:endParaRPr lang="en-US" sz="2200" dirty="0"/>
            </a:p>
          </p:txBody>
        </p:sp>
        <p:pic>
          <p:nvPicPr>
            <p:cNvPr id="81" name="Picture 80">
              <a:extLst>
                <a:ext uri="{FF2B5EF4-FFF2-40B4-BE49-F238E27FC236}">
                  <a16:creationId xmlns:a16="http://schemas.microsoft.com/office/drawing/2014/main" id="{2023C699-4CAF-F976-FECA-92102EDD14B6}"/>
                </a:ext>
              </a:extLst>
            </p:cNvPr>
            <p:cNvPicPr>
              <a:picLocks noChangeAspect="1"/>
            </p:cNvPicPr>
            <p:nvPr/>
          </p:nvPicPr>
          <p:blipFill>
            <a:blip r:embed="rId9"/>
            <a:stretch>
              <a:fillRect/>
            </a:stretch>
          </p:blipFill>
          <p:spPr>
            <a:xfrm>
              <a:off x="2242320" y="4980479"/>
              <a:ext cx="1155025" cy="1053707"/>
            </a:xfrm>
            <a:prstGeom prst="rect">
              <a:avLst/>
            </a:prstGeom>
          </p:spPr>
        </p:pic>
      </p:grpSp>
      <p:sp>
        <p:nvSpPr>
          <p:cNvPr id="83" name="Rectangle 82">
            <a:extLst>
              <a:ext uri="{FF2B5EF4-FFF2-40B4-BE49-F238E27FC236}">
                <a16:creationId xmlns:a16="http://schemas.microsoft.com/office/drawing/2014/main" id="{D4FBAEEC-9128-D8D0-DB7C-23C1881B7001}"/>
              </a:ext>
            </a:extLst>
          </p:cNvPr>
          <p:cNvSpPr/>
          <p:nvPr/>
        </p:nvSpPr>
        <p:spPr>
          <a:xfrm>
            <a:off x="1906656" y="4887256"/>
            <a:ext cx="1796616" cy="1954999"/>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145CCF5-BE77-C2A2-5980-C79184679CE1}"/>
              </a:ext>
            </a:extLst>
          </p:cNvPr>
          <p:cNvSpPr>
            <a:spLocks noGrp="1"/>
          </p:cNvSpPr>
          <p:nvPr>
            <p:ph type="sldNum" sz="quarter" idx="12"/>
          </p:nvPr>
        </p:nvSpPr>
        <p:spPr/>
        <p:txBody>
          <a:bodyPr/>
          <a:lstStyle/>
          <a:p>
            <a:fld id="{2A200FE8-A619-F642-9571-C47EDB9D5720}" type="slidenum">
              <a:rPr lang="en-US" smtClean="0"/>
              <a:t>6</a:t>
            </a:fld>
            <a:endParaRPr lang="en-US"/>
          </a:p>
        </p:txBody>
      </p:sp>
      <p:sp>
        <p:nvSpPr>
          <p:cNvPr id="58" name="Rectangle 57">
            <a:extLst>
              <a:ext uri="{FF2B5EF4-FFF2-40B4-BE49-F238E27FC236}">
                <a16:creationId xmlns:a16="http://schemas.microsoft.com/office/drawing/2014/main" id="{C7FC520F-E01F-96C7-9D14-0A66C4FE04C8}"/>
              </a:ext>
            </a:extLst>
          </p:cNvPr>
          <p:cNvSpPr/>
          <p:nvPr/>
        </p:nvSpPr>
        <p:spPr>
          <a:xfrm>
            <a:off x="5591847" y="4882607"/>
            <a:ext cx="2028153" cy="1954999"/>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512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8" grpId="0" animBg="1"/>
      <p:bldP spid="79" grpId="0" animBg="1"/>
      <p:bldP spid="83" grpId="0" animBg="1"/>
      <p:bldP spid="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DF95-D941-4887-9CE8-994AA5C17185}"/>
              </a:ext>
            </a:extLst>
          </p:cNvPr>
          <p:cNvSpPr>
            <a:spLocks noGrp="1"/>
          </p:cNvSpPr>
          <p:nvPr>
            <p:ph type="title"/>
          </p:nvPr>
        </p:nvSpPr>
        <p:spPr/>
        <p:txBody>
          <a:bodyPr/>
          <a:lstStyle/>
          <a:p>
            <a:r>
              <a:rPr lang="en-IE" dirty="0"/>
              <a:t>Ecological models</a:t>
            </a:r>
          </a:p>
        </p:txBody>
      </p:sp>
      <p:sp>
        <p:nvSpPr>
          <p:cNvPr id="3" name="Content Placeholder 2">
            <a:extLst>
              <a:ext uri="{FF2B5EF4-FFF2-40B4-BE49-F238E27FC236}">
                <a16:creationId xmlns:a16="http://schemas.microsoft.com/office/drawing/2014/main" id="{C6BE9135-5FCC-4739-BF47-DD3183376145}"/>
              </a:ext>
            </a:extLst>
          </p:cNvPr>
          <p:cNvSpPr>
            <a:spLocks noGrp="1"/>
          </p:cNvSpPr>
          <p:nvPr>
            <p:ph idx="1"/>
          </p:nvPr>
        </p:nvSpPr>
        <p:spPr>
          <a:xfrm>
            <a:off x="457200" y="1174698"/>
            <a:ext cx="8229600" cy="4876800"/>
          </a:xfrm>
        </p:spPr>
        <p:txBody>
          <a:bodyPr/>
          <a:lstStyle/>
          <a:p>
            <a:pPr marL="0" indent="0">
              <a:buNone/>
            </a:pPr>
            <a:endParaRPr lang="en-IE" b="1" dirty="0"/>
          </a:p>
          <a:p>
            <a:pPr marL="0" indent="0">
              <a:buNone/>
            </a:pPr>
            <a:r>
              <a:rPr lang="en-US" dirty="0"/>
              <a:t>A model is a simplified representation of a real phenomenon, with the goal of understanding and </a:t>
            </a:r>
            <a:r>
              <a:rPr lang="en-US" b="1" dirty="0"/>
              <a:t>predicting</a:t>
            </a:r>
            <a:r>
              <a:rPr lang="en-US" dirty="0"/>
              <a:t> that phenomenon</a:t>
            </a:r>
            <a:endParaRPr lang="en-IE" dirty="0"/>
          </a:p>
          <a:p>
            <a:pPr marL="0" indent="0">
              <a:buNone/>
            </a:pPr>
            <a:endParaRPr lang="en-IE" dirty="0"/>
          </a:p>
        </p:txBody>
      </p:sp>
      <p:grpSp>
        <p:nvGrpSpPr>
          <p:cNvPr id="6" name="Group 5">
            <a:extLst>
              <a:ext uri="{FF2B5EF4-FFF2-40B4-BE49-F238E27FC236}">
                <a16:creationId xmlns:a16="http://schemas.microsoft.com/office/drawing/2014/main" id="{63B096B7-D808-481D-A6B7-925B40DEF0D3}"/>
              </a:ext>
            </a:extLst>
          </p:cNvPr>
          <p:cNvGrpSpPr>
            <a:grpSpLocks noChangeAspect="1"/>
          </p:cNvGrpSpPr>
          <p:nvPr/>
        </p:nvGrpSpPr>
        <p:grpSpPr>
          <a:xfrm>
            <a:off x="531704" y="4033424"/>
            <a:ext cx="4131878" cy="1718861"/>
            <a:chOff x="199866" y="4498109"/>
            <a:chExt cx="5291204" cy="2201141"/>
          </a:xfrm>
        </p:grpSpPr>
        <p:pic>
          <p:nvPicPr>
            <p:cNvPr id="1026" name="Picture 2" descr="tackle-fishing-2-original-cross-section | DAREN SMITH">
              <a:extLst>
                <a:ext uri="{FF2B5EF4-FFF2-40B4-BE49-F238E27FC236}">
                  <a16:creationId xmlns:a16="http://schemas.microsoft.com/office/drawing/2014/main" id="{D4CBDFE1-C551-4ACA-A60D-13183D06A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66" y="4498109"/>
              <a:ext cx="5291204" cy="2201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ristmas Tree Line Drawing clipart - Phytoplankton, Drawing, Green,  transparent clip art">
              <a:extLst>
                <a:ext uri="{FF2B5EF4-FFF2-40B4-BE49-F238E27FC236}">
                  <a16:creationId xmlns:a16="http://schemas.microsoft.com/office/drawing/2014/main" id="{E5C95905-E102-4F82-AE13-1245C2905B3A}"/>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2881072">
              <a:off x="1036102" y="5198417"/>
              <a:ext cx="453480" cy="287706"/>
            </a:xfrm>
            <a:prstGeom prst="rect">
              <a:avLst/>
            </a:prstGeom>
            <a:solidFill>
              <a:srgbClr val="0099CC"/>
            </a:solidFill>
          </p:spPr>
        </p:pic>
        <p:pic>
          <p:nvPicPr>
            <p:cNvPr id="7" name="Picture 6" descr="Christmas Tree Line Drawing clipart - Phytoplankton, Drawing, Green,  transparent clip art">
              <a:extLst>
                <a:ext uri="{FF2B5EF4-FFF2-40B4-BE49-F238E27FC236}">
                  <a16:creationId xmlns:a16="http://schemas.microsoft.com/office/drawing/2014/main" id="{715E46C3-1D21-404C-8664-9A310906502C}"/>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5217117">
              <a:off x="738948" y="5485087"/>
              <a:ext cx="453480" cy="287706"/>
            </a:xfrm>
            <a:prstGeom prst="rect">
              <a:avLst/>
            </a:prstGeom>
            <a:noFill/>
          </p:spPr>
        </p:pic>
        <p:pic>
          <p:nvPicPr>
            <p:cNvPr id="8" name="Picture 7" descr="Christmas Tree Line Drawing clipart - Phytoplankton, Drawing, Green,  transparent clip art">
              <a:extLst>
                <a:ext uri="{FF2B5EF4-FFF2-40B4-BE49-F238E27FC236}">
                  <a16:creationId xmlns:a16="http://schemas.microsoft.com/office/drawing/2014/main" id="{67DAC54F-5304-4EF8-8693-40C8685D479C}"/>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2343" r="49606" b="60806"/>
            <a:stretch/>
          </p:blipFill>
          <p:spPr bwMode="auto">
            <a:xfrm rot="13836411">
              <a:off x="1574752" y="5689357"/>
              <a:ext cx="221632" cy="287706"/>
            </a:xfrm>
            <a:prstGeom prst="rect">
              <a:avLst/>
            </a:prstGeom>
            <a:noFill/>
          </p:spPr>
        </p:pic>
        <p:pic>
          <p:nvPicPr>
            <p:cNvPr id="9" name="Picture 8" descr="Christmas Tree Line Drawing clipart - Phytoplankton, Drawing, Green,  transparent clip art">
              <a:extLst>
                <a:ext uri="{FF2B5EF4-FFF2-40B4-BE49-F238E27FC236}">
                  <a16:creationId xmlns:a16="http://schemas.microsoft.com/office/drawing/2014/main" id="{FA6425A9-4996-4239-B25F-D93181823C03}"/>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a:off x="1059221" y="5863077"/>
              <a:ext cx="256705" cy="361883"/>
            </a:xfrm>
            <a:prstGeom prst="rect">
              <a:avLst/>
            </a:prstGeom>
            <a:noFill/>
          </p:spPr>
        </p:pic>
        <p:pic>
          <p:nvPicPr>
            <p:cNvPr id="10" name="Picture 9" descr="Christmas Tree Line Drawing clipart - Phytoplankton, Drawing, Green,  transparent clip art">
              <a:extLst>
                <a:ext uri="{FF2B5EF4-FFF2-40B4-BE49-F238E27FC236}">
                  <a16:creationId xmlns:a16="http://schemas.microsoft.com/office/drawing/2014/main" id="{06967288-30F0-4BCD-ADBA-875AE8D6C231}"/>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1423" r="49610" b="60806"/>
            <a:stretch/>
          </p:blipFill>
          <p:spPr bwMode="auto">
            <a:xfrm>
              <a:off x="873610" y="5364564"/>
              <a:ext cx="246853" cy="287706"/>
            </a:xfrm>
            <a:prstGeom prst="rect">
              <a:avLst/>
            </a:prstGeom>
            <a:noFill/>
          </p:spPr>
        </p:pic>
        <p:pic>
          <p:nvPicPr>
            <p:cNvPr id="11" name="Picture 10" descr="Christmas Tree Line Drawing clipart - Phytoplankton, Drawing, Green,  transparent clip art">
              <a:extLst>
                <a:ext uri="{FF2B5EF4-FFF2-40B4-BE49-F238E27FC236}">
                  <a16:creationId xmlns:a16="http://schemas.microsoft.com/office/drawing/2014/main" id="{279A5865-D135-4837-95B5-98239A46A0C6}"/>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5844974">
              <a:off x="1420517" y="5364564"/>
              <a:ext cx="256705" cy="361883"/>
            </a:xfrm>
            <a:prstGeom prst="rect">
              <a:avLst/>
            </a:prstGeom>
            <a:noFill/>
          </p:spPr>
        </p:pic>
        <p:pic>
          <p:nvPicPr>
            <p:cNvPr id="12" name="Picture 11" descr="Christmas Tree Line Drawing clipart - Phytoplankton, Drawing, Green,  transparent clip art">
              <a:extLst>
                <a:ext uri="{FF2B5EF4-FFF2-40B4-BE49-F238E27FC236}">
                  <a16:creationId xmlns:a16="http://schemas.microsoft.com/office/drawing/2014/main" id="{9437269E-1264-4C2D-86FB-A519FA8BA5C5}"/>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15326272">
              <a:off x="709895" y="5204347"/>
              <a:ext cx="256705" cy="361883"/>
            </a:xfrm>
            <a:prstGeom prst="rect">
              <a:avLst/>
            </a:prstGeom>
            <a:noFill/>
          </p:spPr>
        </p:pic>
        <p:pic>
          <p:nvPicPr>
            <p:cNvPr id="13" name="Picture 12" descr="Christmas Tree Line Drawing clipart - Phytoplankton, Drawing, Green,  transparent clip art">
              <a:extLst>
                <a:ext uri="{FF2B5EF4-FFF2-40B4-BE49-F238E27FC236}">
                  <a16:creationId xmlns:a16="http://schemas.microsoft.com/office/drawing/2014/main" id="{5DD4F9AC-645E-4E60-AEDA-649A651A44F3}"/>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5217117">
              <a:off x="2068369" y="5268502"/>
              <a:ext cx="453480" cy="287706"/>
            </a:xfrm>
            <a:prstGeom prst="rect">
              <a:avLst/>
            </a:prstGeom>
            <a:noFill/>
          </p:spPr>
        </p:pic>
        <p:pic>
          <p:nvPicPr>
            <p:cNvPr id="14" name="Picture 13" descr="Christmas Tree Line Drawing clipart - Phytoplankton, Drawing, Green,  transparent clip art">
              <a:extLst>
                <a:ext uri="{FF2B5EF4-FFF2-40B4-BE49-F238E27FC236}">
                  <a16:creationId xmlns:a16="http://schemas.microsoft.com/office/drawing/2014/main" id="{FE88A400-F180-44F1-8A4B-363393E69BCA}"/>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2343" r="49606" b="60806"/>
            <a:stretch/>
          </p:blipFill>
          <p:spPr bwMode="auto">
            <a:xfrm rot="13836411">
              <a:off x="2904173" y="5472772"/>
              <a:ext cx="221632" cy="287706"/>
            </a:xfrm>
            <a:prstGeom prst="rect">
              <a:avLst/>
            </a:prstGeom>
            <a:noFill/>
          </p:spPr>
        </p:pic>
        <p:pic>
          <p:nvPicPr>
            <p:cNvPr id="15" name="Picture 14" descr="Christmas Tree Line Drawing clipart - Phytoplankton, Drawing, Green,  transparent clip art">
              <a:extLst>
                <a:ext uri="{FF2B5EF4-FFF2-40B4-BE49-F238E27FC236}">
                  <a16:creationId xmlns:a16="http://schemas.microsoft.com/office/drawing/2014/main" id="{DF85F2BF-838D-4D72-983C-F6A24044262A}"/>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a:off x="2388642" y="5646492"/>
              <a:ext cx="256705" cy="361883"/>
            </a:xfrm>
            <a:prstGeom prst="rect">
              <a:avLst/>
            </a:prstGeom>
            <a:noFill/>
          </p:spPr>
        </p:pic>
        <p:pic>
          <p:nvPicPr>
            <p:cNvPr id="16" name="Picture 15" descr="Christmas Tree Line Drawing clipart - Phytoplankton, Drawing, Green,  transparent clip art">
              <a:extLst>
                <a:ext uri="{FF2B5EF4-FFF2-40B4-BE49-F238E27FC236}">
                  <a16:creationId xmlns:a16="http://schemas.microsoft.com/office/drawing/2014/main" id="{8C9C0266-3E68-46C4-8AFE-F1222F67B4CC}"/>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5844974">
              <a:off x="2749938" y="5147979"/>
              <a:ext cx="256705" cy="361883"/>
            </a:xfrm>
            <a:prstGeom prst="rect">
              <a:avLst/>
            </a:prstGeom>
            <a:noFill/>
          </p:spPr>
        </p:pic>
        <p:pic>
          <p:nvPicPr>
            <p:cNvPr id="17" name="Picture 16" descr="Christmas Tree Line Drawing clipart - Phytoplankton, Drawing, Green,  transparent clip art">
              <a:extLst>
                <a:ext uri="{FF2B5EF4-FFF2-40B4-BE49-F238E27FC236}">
                  <a16:creationId xmlns:a16="http://schemas.microsoft.com/office/drawing/2014/main" id="{3D0AA3B7-31C8-4091-9645-30A49EAC3023}"/>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2881072">
              <a:off x="3171944" y="5441505"/>
              <a:ext cx="453480" cy="287706"/>
            </a:xfrm>
            <a:prstGeom prst="rect">
              <a:avLst/>
            </a:prstGeom>
            <a:solidFill>
              <a:srgbClr val="0099CC"/>
            </a:solidFill>
          </p:spPr>
        </p:pic>
        <p:pic>
          <p:nvPicPr>
            <p:cNvPr id="18" name="Picture 17" descr="Christmas Tree Line Drawing clipart - Phytoplankton, Drawing, Green,  transparent clip art">
              <a:extLst>
                <a:ext uri="{FF2B5EF4-FFF2-40B4-BE49-F238E27FC236}">
                  <a16:creationId xmlns:a16="http://schemas.microsoft.com/office/drawing/2014/main" id="{A64B02B1-0E69-4739-A5BD-4CB185325ED9}"/>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1423" r="49610" b="60806"/>
            <a:stretch/>
          </p:blipFill>
          <p:spPr bwMode="auto">
            <a:xfrm>
              <a:off x="3239435" y="5759032"/>
              <a:ext cx="246853" cy="287706"/>
            </a:xfrm>
            <a:prstGeom prst="rect">
              <a:avLst/>
            </a:prstGeom>
            <a:noFill/>
          </p:spPr>
        </p:pic>
        <p:pic>
          <p:nvPicPr>
            <p:cNvPr id="19" name="Picture 18" descr="Christmas Tree Line Drawing clipart - Phytoplankton, Drawing, Green,  transparent clip art">
              <a:extLst>
                <a:ext uri="{FF2B5EF4-FFF2-40B4-BE49-F238E27FC236}">
                  <a16:creationId xmlns:a16="http://schemas.microsoft.com/office/drawing/2014/main" id="{C1A6BB0A-506D-4D47-A404-A14182B5A431}"/>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5844974">
              <a:off x="3786342" y="5759032"/>
              <a:ext cx="256705" cy="361883"/>
            </a:xfrm>
            <a:prstGeom prst="rect">
              <a:avLst/>
            </a:prstGeom>
            <a:noFill/>
          </p:spPr>
        </p:pic>
        <p:pic>
          <p:nvPicPr>
            <p:cNvPr id="20" name="Picture 19" descr="Christmas Tree Line Drawing clipart - Phytoplankton, Drawing, Green,  transparent clip art">
              <a:extLst>
                <a:ext uri="{FF2B5EF4-FFF2-40B4-BE49-F238E27FC236}">
                  <a16:creationId xmlns:a16="http://schemas.microsoft.com/office/drawing/2014/main" id="{424444B1-ACBD-426A-9C56-997BC98BAE26}"/>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9448853">
              <a:off x="3840458" y="5129653"/>
              <a:ext cx="453480" cy="287706"/>
            </a:xfrm>
            <a:prstGeom prst="rect">
              <a:avLst/>
            </a:prstGeom>
            <a:noFill/>
          </p:spPr>
        </p:pic>
        <p:pic>
          <p:nvPicPr>
            <p:cNvPr id="21" name="Picture 20" descr="Christmas Tree Line Drawing clipart - Phytoplankton, Drawing, Green,  transparent clip art">
              <a:extLst>
                <a:ext uri="{FF2B5EF4-FFF2-40B4-BE49-F238E27FC236}">
                  <a16:creationId xmlns:a16="http://schemas.microsoft.com/office/drawing/2014/main" id="{A4D41531-70F5-4FA9-93CE-028805A92419}"/>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8568838">
              <a:off x="4429945" y="5114198"/>
              <a:ext cx="256705" cy="361883"/>
            </a:xfrm>
            <a:prstGeom prst="rect">
              <a:avLst/>
            </a:prstGeom>
            <a:noFill/>
          </p:spPr>
        </p:pic>
        <p:pic>
          <p:nvPicPr>
            <p:cNvPr id="22" name="Picture 21" descr="Christmas Tree Line Drawing clipart - Phytoplankton, Drawing, Green,  transparent clip art">
              <a:extLst>
                <a:ext uri="{FF2B5EF4-FFF2-40B4-BE49-F238E27FC236}">
                  <a16:creationId xmlns:a16="http://schemas.microsoft.com/office/drawing/2014/main" id="{7C0883A8-CC06-43B0-9A85-3EAF4D82B15B}"/>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1423" r="49610" b="60806"/>
            <a:stretch/>
          </p:blipFill>
          <p:spPr bwMode="auto">
            <a:xfrm rot="5152620">
              <a:off x="4430321" y="5770214"/>
              <a:ext cx="246853" cy="287706"/>
            </a:xfrm>
            <a:prstGeom prst="rect">
              <a:avLst/>
            </a:prstGeom>
            <a:noFill/>
          </p:spPr>
        </p:pic>
      </p:grpSp>
      <p:sp>
        <p:nvSpPr>
          <p:cNvPr id="23" name="TextBox 22">
            <a:extLst>
              <a:ext uri="{FF2B5EF4-FFF2-40B4-BE49-F238E27FC236}">
                <a16:creationId xmlns:a16="http://schemas.microsoft.com/office/drawing/2014/main" id="{F7FE8FB9-F669-45C2-A269-55D5FD7E838F}"/>
              </a:ext>
            </a:extLst>
          </p:cNvPr>
          <p:cNvSpPr txBox="1"/>
          <p:nvPr/>
        </p:nvSpPr>
        <p:spPr>
          <a:xfrm>
            <a:off x="457200" y="3139894"/>
            <a:ext cx="4131878" cy="861774"/>
          </a:xfrm>
          <a:prstGeom prst="rect">
            <a:avLst/>
          </a:prstGeom>
          <a:noFill/>
        </p:spPr>
        <p:txBody>
          <a:bodyPr wrap="square" rtlCol="0">
            <a:spAutoFit/>
          </a:bodyPr>
          <a:lstStyle/>
          <a:p>
            <a:r>
              <a:rPr lang="en-IE" sz="2500" dirty="0"/>
              <a:t>Predicting chlorophyll-a concentrations in a lake</a:t>
            </a:r>
          </a:p>
        </p:txBody>
      </p:sp>
      <p:cxnSp>
        <p:nvCxnSpPr>
          <p:cNvPr id="41" name="Straight Connector 40">
            <a:extLst>
              <a:ext uri="{FF2B5EF4-FFF2-40B4-BE49-F238E27FC236}">
                <a16:creationId xmlns:a16="http://schemas.microsoft.com/office/drawing/2014/main" id="{087DF849-B1DA-461D-A19B-E0D2EA268616}"/>
              </a:ext>
            </a:extLst>
          </p:cNvPr>
          <p:cNvCxnSpPr>
            <a:cxnSpLocks/>
          </p:cNvCxnSpPr>
          <p:nvPr/>
        </p:nvCxnSpPr>
        <p:spPr>
          <a:xfrm flipV="1">
            <a:off x="6309919" y="3852984"/>
            <a:ext cx="2055946" cy="127528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707B800C-13FC-434D-8A6C-C3C96C2BD30C}"/>
              </a:ext>
            </a:extLst>
          </p:cNvPr>
          <p:cNvGrpSpPr/>
          <p:nvPr/>
        </p:nvGrpSpPr>
        <p:grpSpPr>
          <a:xfrm>
            <a:off x="5791821" y="3676102"/>
            <a:ext cx="2950727" cy="2455836"/>
            <a:chOff x="6163236" y="4567642"/>
            <a:chExt cx="2579312" cy="2117779"/>
          </a:xfrm>
        </p:grpSpPr>
        <p:grpSp>
          <p:nvGrpSpPr>
            <p:cNvPr id="45" name="Group 44">
              <a:extLst>
                <a:ext uri="{FF2B5EF4-FFF2-40B4-BE49-F238E27FC236}">
                  <a16:creationId xmlns:a16="http://schemas.microsoft.com/office/drawing/2014/main" id="{5788D451-7031-47E4-8374-3F014F6AA82A}"/>
                </a:ext>
              </a:extLst>
            </p:cNvPr>
            <p:cNvGrpSpPr/>
            <p:nvPr/>
          </p:nvGrpSpPr>
          <p:grpSpPr>
            <a:xfrm>
              <a:off x="6613396" y="4608773"/>
              <a:ext cx="2129152" cy="1588778"/>
              <a:chOff x="6613396" y="4608773"/>
              <a:chExt cx="2129152" cy="1588778"/>
            </a:xfrm>
          </p:grpSpPr>
          <p:grpSp>
            <p:nvGrpSpPr>
              <p:cNvPr id="31" name="Group 30">
                <a:extLst>
                  <a:ext uri="{FF2B5EF4-FFF2-40B4-BE49-F238E27FC236}">
                    <a16:creationId xmlns:a16="http://schemas.microsoft.com/office/drawing/2014/main" id="{0CB51995-2EB9-4335-A26E-0D0AC360AC6C}"/>
                  </a:ext>
                </a:extLst>
              </p:cNvPr>
              <p:cNvGrpSpPr/>
              <p:nvPr/>
            </p:nvGrpSpPr>
            <p:grpSpPr>
              <a:xfrm>
                <a:off x="6613396" y="4608773"/>
                <a:ext cx="2129152" cy="1588778"/>
                <a:chOff x="6613396" y="4608773"/>
                <a:chExt cx="2129152" cy="1588778"/>
              </a:xfrm>
            </p:grpSpPr>
            <p:cxnSp>
              <p:nvCxnSpPr>
                <p:cNvPr id="25" name="Straight Arrow Connector 24">
                  <a:extLst>
                    <a:ext uri="{FF2B5EF4-FFF2-40B4-BE49-F238E27FC236}">
                      <a16:creationId xmlns:a16="http://schemas.microsoft.com/office/drawing/2014/main" id="{1BDA9445-422F-47A1-8ECF-64319E871EEE}"/>
                    </a:ext>
                  </a:extLst>
                </p:cNvPr>
                <p:cNvCxnSpPr>
                  <a:cxnSpLocks/>
                </p:cNvCxnSpPr>
                <p:nvPr/>
              </p:nvCxnSpPr>
              <p:spPr>
                <a:xfrm>
                  <a:off x="6613396" y="6167951"/>
                  <a:ext cx="2129152" cy="5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60A25D7-B9A4-44DA-A6BA-BE6F5CEAB8A9}"/>
                    </a:ext>
                  </a:extLst>
                </p:cNvPr>
                <p:cNvCxnSpPr>
                  <a:cxnSpLocks/>
                </p:cNvCxnSpPr>
                <p:nvPr/>
              </p:nvCxnSpPr>
              <p:spPr>
                <a:xfrm flipV="1">
                  <a:off x="6613396" y="4608773"/>
                  <a:ext cx="0" cy="15887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0FEEE58-EC2C-41CF-9D7F-8DE62EF6A6FE}"/>
                    </a:ext>
                  </a:extLst>
                </p:cNvPr>
                <p:cNvSpPr/>
                <p:nvPr/>
              </p:nvSpPr>
              <p:spPr>
                <a:xfrm>
                  <a:off x="6764054" y="5601574"/>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Oval 31">
                  <a:extLst>
                    <a:ext uri="{FF2B5EF4-FFF2-40B4-BE49-F238E27FC236}">
                      <a16:creationId xmlns:a16="http://schemas.microsoft.com/office/drawing/2014/main" id="{6616E9AB-1661-40FD-A52E-62CEB28019E0}"/>
                    </a:ext>
                  </a:extLst>
                </p:cNvPr>
                <p:cNvSpPr/>
                <p:nvPr/>
              </p:nvSpPr>
              <p:spPr>
                <a:xfrm>
                  <a:off x="7210399" y="550243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Oval 32">
                  <a:extLst>
                    <a:ext uri="{FF2B5EF4-FFF2-40B4-BE49-F238E27FC236}">
                      <a16:creationId xmlns:a16="http://schemas.microsoft.com/office/drawing/2014/main" id="{B65B7B1D-5DBB-439B-8ADD-EE27CE0F4E58}"/>
                    </a:ext>
                  </a:extLst>
                </p:cNvPr>
                <p:cNvSpPr/>
                <p:nvPr/>
              </p:nvSpPr>
              <p:spPr>
                <a:xfrm>
                  <a:off x="7288020" y="5140926"/>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Oval 33">
                  <a:extLst>
                    <a:ext uri="{FF2B5EF4-FFF2-40B4-BE49-F238E27FC236}">
                      <a16:creationId xmlns:a16="http://schemas.microsoft.com/office/drawing/2014/main" id="{4370A40B-DC16-459D-9202-C27A641EF621}"/>
                    </a:ext>
                  </a:extLst>
                </p:cNvPr>
                <p:cNvSpPr/>
                <p:nvPr/>
              </p:nvSpPr>
              <p:spPr>
                <a:xfrm>
                  <a:off x="7527235" y="5358021"/>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5" name="Oval 34">
                  <a:extLst>
                    <a:ext uri="{FF2B5EF4-FFF2-40B4-BE49-F238E27FC236}">
                      <a16:creationId xmlns:a16="http://schemas.microsoft.com/office/drawing/2014/main" id="{CE3E729F-7517-4EE2-B25D-C2FB9D36CC16}"/>
                    </a:ext>
                  </a:extLst>
                </p:cNvPr>
                <p:cNvSpPr/>
                <p:nvPr/>
              </p:nvSpPr>
              <p:spPr>
                <a:xfrm>
                  <a:off x="7568189" y="512064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6" name="Oval 35">
                  <a:extLst>
                    <a:ext uri="{FF2B5EF4-FFF2-40B4-BE49-F238E27FC236}">
                      <a16:creationId xmlns:a16="http://schemas.microsoft.com/office/drawing/2014/main" id="{B3AFE854-71BF-4952-8DB8-7EAF5BE31855}"/>
                    </a:ext>
                  </a:extLst>
                </p:cNvPr>
                <p:cNvSpPr/>
                <p:nvPr/>
              </p:nvSpPr>
              <p:spPr>
                <a:xfrm>
                  <a:off x="7775544" y="5216554"/>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7" name="Oval 36">
                  <a:extLst>
                    <a:ext uri="{FF2B5EF4-FFF2-40B4-BE49-F238E27FC236}">
                      <a16:creationId xmlns:a16="http://schemas.microsoft.com/office/drawing/2014/main" id="{B363FE66-4138-4FCF-B775-F7B304FC7834}"/>
                    </a:ext>
                  </a:extLst>
                </p:cNvPr>
                <p:cNvSpPr/>
                <p:nvPr/>
              </p:nvSpPr>
              <p:spPr>
                <a:xfrm>
                  <a:off x="7816498" y="4884100"/>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8" name="Oval 37">
                  <a:extLst>
                    <a:ext uri="{FF2B5EF4-FFF2-40B4-BE49-F238E27FC236}">
                      <a16:creationId xmlns:a16="http://schemas.microsoft.com/office/drawing/2014/main" id="{287CE9DE-9CD7-450F-B945-5B28530C4D79}"/>
                    </a:ext>
                  </a:extLst>
                </p:cNvPr>
                <p:cNvSpPr/>
                <p:nvPr/>
              </p:nvSpPr>
              <p:spPr>
                <a:xfrm>
                  <a:off x="6988406" y="5409052"/>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9" name="Oval 38">
                  <a:extLst>
                    <a:ext uri="{FF2B5EF4-FFF2-40B4-BE49-F238E27FC236}">
                      <a16:creationId xmlns:a16="http://schemas.microsoft.com/office/drawing/2014/main" id="{32F61A52-E523-4D6D-B596-5040D1F7CC8F}"/>
                    </a:ext>
                  </a:extLst>
                </p:cNvPr>
                <p:cNvSpPr/>
                <p:nvPr/>
              </p:nvSpPr>
              <p:spPr>
                <a:xfrm>
                  <a:off x="8023359" y="5004005"/>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6" name="Oval 45">
                <a:extLst>
                  <a:ext uri="{FF2B5EF4-FFF2-40B4-BE49-F238E27FC236}">
                    <a16:creationId xmlns:a16="http://schemas.microsoft.com/office/drawing/2014/main" id="{4505EA22-80A8-4438-B993-5CEE02167085}"/>
                  </a:ext>
                </a:extLst>
              </p:cNvPr>
              <p:cNvSpPr/>
              <p:nvPr/>
            </p:nvSpPr>
            <p:spPr>
              <a:xfrm>
                <a:off x="7693635" y="536818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7" name="Oval 46">
                <a:extLst>
                  <a:ext uri="{FF2B5EF4-FFF2-40B4-BE49-F238E27FC236}">
                    <a16:creationId xmlns:a16="http://schemas.microsoft.com/office/drawing/2014/main" id="{0CB032BB-1D98-4185-935F-B068092C4DE0}"/>
                  </a:ext>
                </a:extLst>
              </p:cNvPr>
              <p:cNvSpPr/>
              <p:nvPr/>
            </p:nvSpPr>
            <p:spPr>
              <a:xfrm>
                <a:off x="7650098" y="502155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8" name="Oval 47">
                <a:extLst>
                  <a:ext uri="{FF2B5EF4-FFF2-40B4-BE49-F238E27FC236}">
                    <a16:creationId xmlns:a16="http://schemas.microsoft.com/office/drawing/2014/main" id="{D1B04293-4844-416F-9C28-4B03FA65A8B5}"/>
                  </a:ext>
                </a:extLst>
              </p:cNvPr>
              <p:cNvSpPr/>
              <p:nvPr/>
            </p:nvSpPr>
            <p:spPr>
              <a:xfrm>
                <a:off x="7238971" y="5292379"/>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9" name="Oval 48">
                <a:extLst>
                  <a:ext uri="{FF2B5EF4-FFF2-40B4-BE49-F238E27FC236}">
                    <a16:creationId xmlns:a16="http://schemas.microsoft.com/office/drawing/2014/main" id="{43F88D7F-750B-4679-A4D4-FED55516F9C8}"/>
                  </a:ext>
                </a:extLst>
              </p:cNvPr>
              <p:cNvSpPr/>
              <p:nvPr/>
            </p:nvSpPr>
            <p:spPr>
              <a:xfrm>
                <a:off x="6839530" y="5567233"/>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0" name="Oval 49">
                <a:extLst>
                  <a:ext uri="{FF2B5EF4-FFF2-40B4-BE49-F238E27FC236}">
                    <a16:creationId xmlns:a16="http://schemas.microsoft.com/office/drawing/2014/main" id="{6A71EA8F-96A1-4E75-8691-A55363F59C78}"/>
                  </a:ext>
                </a:extLst>
              </p:cNvPr>
              <p:cNvSpPr/>
              <p:nvPr/>
            </p:nvSpPr>
            <p:spPr>
              <a:xfrm>
                <a:off x="7018890" y="563133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Oval 50">
                <a:extLst>
                  <a:ext uri="{FF2B5EF4-FFF2-40B4-BE49-F238E27FC236}">
                    <a16:creationId xmlns:a16="http://schemas.microsoft.com/office/drawing/2014/main" id="{62DB2231-6277-495C-AA73-341FEF1375FD}"/>
                  </a:ext>
                </a:extLst>
              </p:cNvPr>
              <p:cNvSpPr/>
              <p:nvPr/>
            </p:nvSpPr>
            <p:spPr>
              <a:xfrm>
                <a:off x="8372324" y="5090862"/>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Oval 51">
                <a:extLst>
                  <a:ext uri="{FF2B5EF4-FFF2-40B4-BE49-F238E27FC236}">
                    <a16:creationId xmlns:a16="http://schemas.microsoft.com/office/drawing/2014/main" id="{DDCAD132-B874-434A-B143-A2EC12F1BBC4}"/>
                  </a:ext>
                </a:extLst>
              </p:cNvPr>
              <p:cNvSpPr/>
              <p:nvPr/>
            </p:nvSpPr>
            <p:spPr>
              <a:xfrm>
                <a:off x="7422389" y="5589087"/>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Oval 52">
                <a:extLst>
                  <a:ext uri="{FF2B5EF4-FFF2-40B4-BE49-F238E27FC236}">
                    <a16:creationId xmlns:a16="http://schemas.microsoft.com/office/drawing/2014/main" id="{CEB0A852-93F0-4401-B262-06152C76B131}"/>
                  </a:ext>
                </a:extLst>
              </p:cNvPr>
              <p:cNvSpPr/>
              <p:nvPr/>
            </p:nvSpPr>
            <p:spPr>
              <a:xfrm>
                <a:off x="7424179" y="5026563"/>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56" name="TextBox 55">
              <a:extLst>
                <a:ext uri="{FF2B5EF4-FFF2-40B4-BE49-F238E27FC236}">
                  <a16:creationId xmlns:a16="http://schemas.microsoft.com/office/drawing/2014/main" id="{E22FA368-F0CD-4BF9-B3E0-1A9CDE834D22}"/>
                </a:ext>
              </a:extLst>
            </p:cNvPr>
            <p:cNvSpPr txBox="1"/>
            <p:nvPr/>
          </p:nvSpPr>
          <p:spPr>
            <a:xfrm>
              <a:off x="8398178" y="6162201"/>
              <a:ext cx="158063" cy="523220"/>
            </a:xfrm>
            <a:prstGeom prst="rect">
              <a:avLst/>
            </a:prstGeom>
            <a:noFill/>
          </p:spPr>
          <p:txBody>
            <a:bodyPr wrap="square" rtlCol="0">
              <a:spAutoFit/>
            </a:bodyPr>
            <a:lstStyle/>
            <a:p>
              <a:r>
                <a:rPr lang="en-IE" sz="2800" b="1" i="1" dirty="0"/>
                <a:t>t</a:t>
              </a:r>
            </a:p>
          </p:txBody>
        </p:sp>
        <p:sp>
          <p:nvSpPr>
            <p:cNvPr id="58" name="TextBox 57">
              <a:extLst>
                <a:ext uri="{FF2B5EF4-FFF2-40B4-BE49-F238E27FC236}">
                  <a16:creationId xmlns:a16="http://schemas.microsoft.com/office/drawing/2014/main" id="{521D3645-5399-435C-95B6-04B4E5F69DE4}"/>
                </a:ext>
              </a:extLst>
            </p:cNvPr>
            <p:cNvSpPr txBox="1"/>
            <p:nvPr/>
          </p:nvSpPr>
          <p:spPr>
            <a:xfrm>
              <a:off x="6163236" y="4567642"/>
              <a:ext cx="158063" cy="523220"/>
            </a:xfrm>
            <a:prstGeom prst="rect">
              <a:avLst/>
            </a:prstGeom>
            <a:noFill/>
          </p:spPr>
          <p:txBody>
            <a:bodyPr wrap="square" rtlCol="0">
              <a:spAutoFit/>
            </a:bodyPr>
            <a:lstStyle/>
            <a:p>
              <a:r>
                <a:rPr lang="en-IE" sz="2800" b="1" i="1" dirty="0"/>
                <a:t>y</a:t>
              </a:r>
            </a:p>
          </p:txBody>
        </p:sp>
      </p:grpSp>
      <p:sp>
        <p:nvSpPr>
          <p:cNvPr id="59" name="TextBox 58">
            <a:extLst>
              <a:ext uri="{FF2B5EF4-FFF2-40B4-BE49-F238E27FC236}">
                <a16:creationId xmlns:a16="http://schemas.microsoft.com/office/drawing/2014/main" id="{D63C7456-56F3-4D7E-9E20-905218B1BD01}"/>
              </a:ext>
            </a:extLst>
          </p:cNvPr>
          <p:cNvSpPr txBox="1"/>
          <p:nvPr/>
        </p:nvSpPr>
        <p:spPr>
          <a:xfrm>
            <a:off x="6586906" y="3234718"/>
            <a:ext cx="1653151" cy="523220"/>
          </a:xfrm>
          <a:prstGeom prst="rect">
            <a:avLst/>
          </a:prstGeom>
          <a:noFill/>
        </p:spPr>
        <p:txBody>
          <a:bodyPr wrap="square" rtlCol="0">
            <a:spAutoFit/>
          </a:bodyPr>
          <a:lstStyle/>
          <a:p>
            <a:r>
              <a:rPr lang="en-IE" sz="2800" i="1" dirty="0"/>
              <a:t>y = mx + b</a:t>
            </a:r>
          </a:p>
        </p:txBody>
      </p:sp>
      <p:sp>
        <p:nvSpPr>
          <p:cNvPr id="4" name="Slide Number Placeholder 3">
            <a:extLst>
              <a:ext uri="{FF2B5EF4-FFF2-40B4-BE49-F238E27FC236}">
                <a16:creationId xmlns:a16="http://schemas.microsoft.com/office/drawing/2014/main" id="{65A510BF-C765-DAE5-3A65-7255CEA637AF}"/>
              </a:ext>
            </a:extLst>
          </p:cNvPr>
          <p:cNvSpPr>
            <a:spLocks noGrp="1"/>
          </p:cNvSpPr>
          <p:nvPr>
            <p:ph type="sldNum" sz="quarter" idx="12"/>
          </p:nvPr>
        </p:nvSpPr>
        <p:spPr/>
        <p:txBody>
          <a:bodyPr/>
          <a:lstStyle/>
          <a:p>
            <a:fld id="{2A200FE8-A619-F642-9571-C47EDB9D5720}" type="slidenum">
              <a:rPr lang="en-US" smtClean="0"/>
              <a:t>7</a:t>
            </a:fld>
            <a:endParaRPr lang="en-US"/>
          </a:p>
        </p:txBody>
      </p:sp>
    </p:spTree>
    <p:extLst>
      <p:ext uri="{BB962C8B-B14F-4D97-AF65-F5344CB8AC3E}">
        <p14:creationId xmlns:p14="http://schemas.microsoft.com/office/powerpoint/2010/main" val="460466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1C0C-852A-45DD-8213-238CB0DEDDEC}"/>
              </a:ext>
            </a:extLst>
          </p:cNvPr>
          <p:cNvSpPr>
            <a:spLocks noGrp="1"/>
          </p:cNvSpPr>
          <p:nvPr>
            <p:ph type="title"/>
          </p:nvPr>
        </p:nvSpPr>
        <p:spPr/>
        <p:txBody>
          <a:bodyPr>
            <a:normAutofit fontScale="90000"/>
          </a:bodyPr>
          <a:lstStyle/>
          <a:p>
            <a:r>
              <a:rPr lang="en-US" dirty="0"/>
              <a:t>Models as imperfect representations of complex ecosystems</a:t>
            </a:r>
          </a:p>
        </p:txBody>
      </p:sp>
      <p:pic>
        <p:nvPicPr>
          <p:cNvPr id="18" name="Picture 17">
            <a:extLst>
              <a:ext uri="{FF2B5EF4-FFF2-40B4-BE49-F238E27FC236}">
                <a16:creationId xmlns:a16="http://schemas.microsoft.com/office/drawing/2014/main" id="{79573E9B-2A28-49EF-9EB5-A33BF1F55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977" y="3864937"/>
            <a:ext cx="3860800" cy="2895600"/>
          </a:xfrm>
          <a:prstGeom prst="rect">
            <a:avLst/>
          </a:prstGeom>
          <a:ln w="28575">
            <a:solidFill>
              <a:schemeClr val="accent1"/>
            </a:solidFill>
          </a:ln>
        </p:spPr>
      </p:pic>
      <p:pic>
        <p:nvPicPr>
          <p:cNvPr id="1026" name="Picture 2">
            <a:extLst>
              <a:ext uri="{FF2B5EF4-FFF2-40B4-BE49-F238E27FC236}">
                <a16:creationId xmlns:a16="http://schemas.microsoft.com/office/drawing/2014/main" id="{12854646-C47F-4989-938E-1CB8FF5B3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1879" y="4137590"/>
            <a:ext cx="4572000" cy="2350294"/>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D90B4DE-1DAF-4AD3-AF95-AB1A3594A206}"/>
              </a:ext>
            </a:extLst>
          </p:cNvPr>
          <p:cNvSpPr txBox="1"/>
          <p:nvPr/>
        </p:nvSpPr>
        <p:spPr>
          <a:xfrm>
            <a:off x="318977" y="3359888"/>
            <a:ext cx="745397" cy="461665"/>
          </a:xfrm>
          <a:prstGeom prst="rect">
            <a:avLst/>
          </a:prstGeom>
          <a:noFill/>
          <a:ln>
            <a:solidFill>
              <a:schemeClr val="bg1"/>
            </a:solidFill>
          </a:ln>
        </p:spPr>
        <p:txBody>
          <a:bodyPr wrap="none" rtlCol="0">
            <a:spAutoFit/>
          </a:bodyPr>
          <a:lstStyle/>
          <a:p>
            <a:r>
              <a:rPr lang="en-US" sz="2400" dirty="0">
                <a:solidFill>
                  <a:srgbClr val="53A264"/>
                </a:solidFill>
              </a:rPr>
              <a:t>Lake</a:t>
            </a:r>
          </a:p>
        </p:txBody>
      </p:sp>
      <p:sp>
        <p:nvSpPr>
          <p:cNvPr id="21" name="TextBox 20">
            <a:extLst>
              <a:ext uri="{FF2B5EF4-FFF2-40B4-BE49-F238E27FC236}">
                <a16:creationId xmlns:a16="http://schemas.microsoft.com/office/drawing/2014/main" id="{4AB89C62-7D6B-48D0-B88A-700327FE9BBA}"/>
              </a:ext>
            </a:extLst>
          </p:cNvPr>
          <p:cNvSpPr txBox="1"/>
          <p:nvPr/>
        </p:nvSpPr>
        <p:spPr>
          <a:xfrm>
            <a:off x="4318000" y="3322515"/>
            <a:ext cx="4257548" cy="830997"/>
          </a:xfrm>
          <a:prstGeom prst="rect">
            <a:avLst/>
          </a:prstGeom>
          <a:noFill/>
          <a:ln>
            <a:solidFill>
              <a:schemeClr val="bg1"/>
            </a:solidFill>
          </a:ln>
        </p:spPr>
        <p:txBody>
          <a:bodyPr wrap="square" rtlCol="0">
            <a:spAutoFit/>
          </a:bodyPr>
          <a:lstStyle/>
          <a:p>
            <a:r>
              <a:rPr lang="en-US" sz="2400" dirty="0">
                <a:solidFill>
                  <a:srgbClr val="53A264"/>
                </a:solidFill>
              </a:rPr>
              <a:t>Lake Model (imperfect representation of real lake)</a:t>
            </a:r>
          </a:p>
        </p:txBody>
      </p:sp>
      <p:sp>
        <p:nvSpPr>
          <p:cNvPr id="22" name="TextBox 21">
            <a:extLst>
              <a:ext uri="{FF2B5EF4-FFF2-40B4-BE49-F238E27FC236}">
                <a16:creationId xmlns:a16="http://schemas.microsoft.com/office/drawing/2014/main" id="{A8CB94E2-C371-4C49-9723-3E1A967D1BF8}"/>
              </a:ext>
            </a:extLst>
          </p:cNvPr>
          <p:cNvSpPr txBox="1"/>
          <p:nvPr/>
        </p:nvSpPr>
        <p:spPr>
          <a:xfrm>
            <a:off x="4308254" y="6519782"/>
            <a:ext cx="3100529" cy="338554"/>
          </a:xfrm>
          <a:prstGeom prst="rect">
            <a:avLst/>
          </a:prstGeom>
          <a:noFill/>
        </p:spPr>
        <p:txBody>
          <a:bodyPr wrap="none" rtlCol="0">
            <a:spAutoFit/>
          </a:bodyPr>
          <a:lstStyle/>
          <a:p>
            <a:r>
              <a:rPr lang="en-US" sz="800" dirty="0"/>
              <a:t>Model diagram courtesy of the General Lake Model (GLM) developers</a:t>
            </a:r>
          </a:p>
          <a:p>
            <a:r>
              <a:rPr lang="en-US" sz="800" dirty="0"/>
              <a:t>https://aed.see.uwa.edu.au/research/models/glm/#</a:t>
            </a:r>
          </a:p>
        </p:txBody>
      </p:sp>
      <p:sp>
        <p:nvSpPr>
          <p:cNvPr id="3" name="Slide Number Placeholder 2">
            <a:extLst>
              <a:ext uri="{FF2B5EF4-FFF2-40B4-BE49-F238E27FC236}">
                <a16:creationId xmlns:a16="http://schemas.microsoft.com/office/drawing/2014/main" id="{222739C9-9B91-4783-C95A-EF964FF0BD45}"/>
              </a:ext>
            </a:extLst>
          </p:cNvPr>
          <p:cNvSpPr>
            <a:spLocks noGrp="1"/>
          </p:cNvSpPr>
          <p:nvPr>
            <p:ph type="sldNum" sz="quarter" idx="12"/>
          </p:nvPr>
        </p:nvSpPr>
        <p:spPr/>
        <p:txBody>
          <a:bodyPr/>
          <a:lstStyle/>
          <a:p>
            <a:fld id="{2A200FE8-A619-F642-9571-C47EDB9D5720}" type="slidenum">
              <a:rPr lang="en-US" smtClean="0"/>
              <a:t>8</a:t>
            </a:fld>
            <a:endParaRPr lang="en-US"/>
          </a:p>
        </p:txBody>
      </p:sp>
      <p:sp>
        <p:nvSpPr>
          <p:cNvPr id="27" name="Content Placeholder 19">
            <a:extLst>
              <a:ext uri="{FF2B5EF4-FFF2-40B4-BE49-F238E27FC236}">
                <a16:creationId xmlns:a16="http://schemas.microsoft.com/office/drawing/2014/main" id="{136EE2F9-1484-4E15-B857-0A420D2A87A6}"/>
              </a:ext>
            </a:extLst>
          </p:cNvPr>
          <p:cNvSpPr txBox="1">
            <a:spLocks/>
          </p:cNvSpPr>
          <p:nvPr/>
        </p:nvSpPr>
        <p:spPr>
          <a:xfrm>
            <a:off x="457200" y="1666107"/>
            <a:ext cx="86868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Models for ecological forecasting can be thought of as imperfect representations of the ecosystems they simulate</a:t>
            </a:r>
          </a:p>
        </p:txBody>
      </p:sp>
    </p:spTree>
    <p:extLst>
      <p:ext uri="{BB962C8B-B14F-4D97-AF65-F5344CB8AC3E}">
        <p14:creationId xmlns:p14="http://schemas.microsoft.com/office/powerpoint/2010/main" val="3923886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1C0C-852A-45DD-8213-238CB0DEDDEC}"/>
              </a:ext>
            </a:extLst>
          </p:cNvPr>
          <p:cNvSpPr>
            <a:spLocks noGrp="1"/>
          </p:cNvSpPr>
          <p:nvPr>
            <p:ph type="title"/>
          </p:nvPr>
        </p:nvSpPr>
        <p:spPr/>
        <p:txBody>
          <a:bodyPr>
            <a:normAutofit fontScale="90000"/>
          </a:bodyPr>
          <a:lstStyle/>
          <a:p>
            <a:r>
              <a:rPr lang="en-US" dirty="0"/>
              <a:t>Models as imperfect representations of complex ecosystems</a:t>
            </a:r>
          </a:p>
        </p:txBody>
      </p:sp>
      <p:sp>
        <p:nvSpPr>
          <p:cNvPr id="20" name="Content Placeholder 19">
            <a:extLst>
              <a:ext uri="{FF2B5EF4-FFF2-40B4-BE49-F238E27FC236}">
                <a16:creationId xmlns:a16="http://schemas.microsoft.com/office/drawing/2014/main" id="{82FE758F-D265-49F8-91C4-8780616EA6BB}"/>
              </a:ext>
            </a:extLst>
          </p:cNvPr>
          <p:cNvSpPr>
            <a:spLocks noGrp="1"/>
          </p:cNvSpPr>
          <p:nvPr>
            <p:ph idx="1"/>
          </p:nvPr>
        </p:nvSpPr>
        <p:spPr>
          <a:xfrm>
            <a:off x="457200" y="1666107"/>
            <a:ext cx="8686800" cy="4876800"/>
          </a:xfrm>
        </p:spPr>
        <p:txBody>
          <a:bodyPr/>
          <a:lstStyle/>
          <a:p>
            <a:r>
              <a:rPr lang="en-US" dirty="0"/>
              <a:t>Models for ecological forecasting can be thought of as imperfect representations of the ecosystems they simulate</a:t>
            </a:r>
          </a:p>
          <a:p>
            <a:r>
              <a:rPr lang="en-US" dirty="0"/>
              <a:t>How do we make sure the model lake resembles the actual ecosystem? (e.g., the algal bloom in the lake appears in the model)</a:t>
            </a:r>
          </a:p>
        </p:txBody>
      </p:sp>
      <p:pic>
        <p:nvPicPr>
          <p:cNvPr id="1026" name="Picture 2">
            <a:extLst>
              <a:ext uri="{FF2B5EF4-FFF2-40B4-BE49-F238E27FC236}">
                <a16:creationId xmlns:a16="http://schemas.microsoft.com/office/drawing/2014/main" id="{12854646-C47F-4989-938E-1CB8FF5B3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1879" y="4137590"/>
            <a:ext cx="4572000" cy="2350294"/>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D90B4DE-1DAF-4AD3-AF95-AB1A3594A206}"/>
              </a:ext>
            </a:extLst>
          </p:cNvPr>
          <p:cNvSpPr txBox="1"/>
          <p:nvPr/>
        </p:nvSpPr>
        <p:spPr>
          <a:xfrm>
            <a:off x="318977" y="3359888"/>
            <a:ext cx="745397" cy="461665"/>
          </a:xfrm>
          <a:prstGeom prst="rect">
            <a:avLst/>
          </a:prstGeom>
          <a:noFill/>
          <a:ln>
            <a:solidFill>
              <a:schemeClr val="bg1"/>
            </a:solidFill>
          </a:ln>
        </p:spPr>
        <p:txBody>
          <a:bodyPr wrap="none" rtlCol="0">
            <a:spAutoFit/>
          </a:bodyPr>
          <a:lstStyle/>
          <a:p>
            <a:r>
              <a:rPr lang="en-US" sz="2400" dirty="0">
                <a:solidFill>
                  <a:srgbClr val="53A264"/>
                </a:solidFill>
              </a:rPr>
              <a:t>Lake</a:t>
            </a:r>
          </a:p>
        </p:txBody>
      </p:sp>
      <p:sp>
        <p:nvSpPr>
          <p:cNvPr id="22" name="TextBox 21">
            <a:extLst>
              <a:ext uri="{FF2B5EF4-FFF2-40B4-BE49-F238E27FC236}">
                <a16:creationId xmlns:a16="http://schemas.microsoft.com/office/drawing/2014/main" id="{A8CB94E2-C371-4C49-9723-3E1A967D1BF8}"/>
              </a:ext>
            </a:extLst>
          </p:cNvPr>
          <p:cNvSpPr txBox="1"/>
          <p:nvPr/>
        </p:nvSpPr>
        <p:spPr>
          <a:xfrm>
            <a:off x="4308254" y="6519782"/>
            <a:ext cx="3100529" cy="338554"/>
          </a:xfrm>
          <a:prstGeom prst="rect">
            <a:avLst/>
          </a:prstGeom>
          <a:noFill/>
        </p:spPr>
        <p:txBody>
          <a:bodyPr wrap="none" rtlCol="0">
            <a:spAutoFit/>
          </a:bodyPr>
          <a:lstStyle/>
          <a:p>
            <a:r>
              <a:rPr lang="en-US" sz="800" dirty="0"/>
              <a:t>Model diagram courtesy of the General Lake Model (GLM) developers</a:t>
            </a:r>
          </a:p>
          <a:p>
            <a:r>
              <a:rPr lang="en-US" sz="800" dirty="0"/>
              <a:t>https://aed.see.uwa.edu.au/research/models/glm/#</a:t>
            </a:r>
          </a:p>
        </p:txBody>
      </p:sp>
      <p:pic>
        <p:nvPicPr>
          <p:cNvPr id="24" name="Picture 23">
            <a:extLst>
              <a:ext uri="{FF2B5EF4-FFF2-40B4-BE49-F238E27FC236}">
                <a16:creationId xmlns:a16="http://schemas.microsoft.com/office/drawing/2014/main" id="{CF5F0BE4-DA3B-4CBD-BE93-810D1B8B0D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2461" y="3821553"/>
            <a:ext cx="4003598" cy="2891135"/>
          </a:xfrm>
          <a:prstGeom prst="rect">
            <a:avLst/>
          </a:prstGeom>
          <a:ln w="28575">
            <a:solidFill>
              <a:srgbClr val="53A264"/>
            </a:solidFill>
          </a:ln>
        </p:spPr>
      </p:pic>
      <p:sp>
        <p:nvSpPr>
          <p:cNvPr id="25" name="TextBox 24">
            <a:extLst>
              <a:ext uri="{FF2B5EF4-FFF2-40B4-BE49-F238E27FC236}">
                <a16:creationId xmlns:a16="http://schemas.microsoft.com/office/drawing/2014/main" id="{5CE2E63A-6A32-F64F-B447-4BCCDE9B8A90}"/>
              </a:ext>
            </a:extLst>
          </p:cNvPr>
          <p:cNvSpPr txBox="1"/>
          <p:nvPr/>
        </p:nvSpPr>
        <p:spPr>
          <a:xfrm>
            <a:off x="4317999" y="3322515"/>
            <a:ext cx="4571999" cy="830997"/>
          </a:xfrm>
          <a:prstGeom prst="rect">
            <a:avLst/>
          </a:prstGeom>
          <a:noFill/>
          <a:ln>
            <a:solidFill>
              <a:schemeClr val="bg1"/>
            </a:solidFill>
          </a:ln>
        </p:spPr>
        <p:txBody>
          <a:bodyPr wrap="square" rtlCol="0">
            <a:spAutoFit/>
          </a:bodyPr>
          <a:lstStyle/>
          <a:p>
            <a:r>
              <a:rPr lang="en-US" sz="2400" dirty="0">
                <a:solidFill>
                  <a:srgbClr val="53A264"/>
                </a:solidFill>
              </a:rPr>
              <a:t>Lake Model (imperfect representation of real lake)</a:t>
            </a:r>
          </a:p>
        </p:txBody>
      </p:sp>
      <p:sp>
        <p:nvSpPr>
          <p:cNvPr id="3" name="Slide Number Placeholder 2">
            <a:extLst>
              <a:ext uri="{FF2B5EF4-FFF2-40B4-BE49-F238E27FC236}">
                <a16:creationId xmlns:a16="http://schemas.microsoft.com/office/drawing/2014/main" id="{64307162-9DCA-C469-BBDE-8CFAEF5D98C8}"/>
              </a:ext>
            </a:extLst>
          </p:cNvPr>
          <p:cNvSpPr>
            <a:spLocks noGrp="1"/>
          </p:cNvSpPr>
          <p:nvPr>
            <p:ph type="sldNum" sz="quarter" idx="12"/>
          </p:nvPr>
        </p:nvSpPr>
        <p:spPr/>
        <p:txBody>
          <a:bodyPr/>
          <a:lstStyle/>
          <a:p>
            <a:fld id="{2A200FE8-A619-F642-9571-C47EDB9D5720}" type="slidenum">
              <a:rPr lang="en-US" smtClean="0"/>
              <a:t>9</a:t>
            </a:fld>
            <a:endParaRPr lang="en-US"/>
          </a:p>
        </p:txBody>
      </p:sp>
      <p:sp>
        <p:nvSpPr>
          <p:cNvPr id="38" name="Right Arrow 37">
            <a:extLst>
              <a:ext uri="{FF2B5EF4-FFF2-40B4-BE49-F238E27FC236}">
                <a16:creationId xmlns:a16="http://schemas.microsoft.com/office/drawing/2014/main" id="{24B3F3AD-3545-ECF1-AE21-24127FDF75B0}"/>
              </a:ext>
            </a:extLst>
          </p:cNvPr>
          <p:cNvSpPr/>
          <p:nvPr/>
        </p:nvSpPr>
        <p:spPr>
          <a:xfrm>
            <a:off x="2766647" y="4615177"/>
            <a:ext cx="2086708" cy="15891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DATA</a:t>
            </a:r>
          </a:p>
        </p:txBody>
      </p:sp>
    </p:spTree>
    <p:extLst>
      <p:ext uri="{BB962C8B-B14F-4D97-AF65-F5344CB8AC3E}">
        <p14:creationId xmlns:p14="http://schemas.microsoft.com/office/powerpoint/2010/main" val="84585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Custom 4">
      <a:dk1>
        <a:sysClr val="windowText" lastClr="000000"/>
      </a:dk1>
      <a:lt1>
        <a:sysClr val="window" lastClr="FFFFFF"/>
      </a:lt1>
      <a:dk2>
        <a:srgbClr val="53A264"/>
      </a:dk2>
      <a:lt2>
        <a:srgbClr val="DFE3E5"/>
      </a:lt2>
      <a:accent1>
        <a:srgbClr val="53A264"/>
      </a:accent1>
      <a:accent2>
        <a:srgbClr val="53A264"/>
      </a:accent2>
      <a:accent3>
        <a:srgbClr val="27CED7"/>
      </a:accent3>
      <a:accent4>
        <a:srgbClr val="42BA97"/>
      </a:accent4>
      <a:accent5>
        <a:srgbClr val="3E8853"/>
      </a:accent5>
      <a:accent6>
        <a:srgbClr val="62A39F"/>
      </a:accent6>
      <a:hlink>
        <a:srgbClr val="DFECEB"/>
      </a:hlink>
      <a:folHlink>
        <a:srgbClr val="F2F2F2"/>
      </a:folHlink>
    </a:clrScheme>
    <a:fontScheme name="Custom 2">
      <a:majorFont>
        <a:latin typeface="Calibri"/>
        <a:ea typeface=""/>
        <a:cs typeface=""/>
      </a:majorFont>
      <a:minorFont>
        <a:latin typeface="Calibri"/>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35927</TotalTime>
  <Words>5174</Words>
  <Application>Microsoft Macintosh PowerPoint</Application>
  <PresentationFormat>On-screen Show (4:3)</PresentationFormat>
  <Paragraphs>472</Paragraphs>
  <Slides>35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Courier New</vt:lpstr>
      <vt:lpstr>Helvetica Neue</vt:lpstr>
      <vt:lpstr>Symbol</vt:lpstr>
      <vt:lpstr>Wingdings</vt:lpstr>
      <vt:lpstr>KF PPT go-to</vt:lpstr>
      <vt:lpstr>Macrosystems EDDIE:  Using Data to Improve Ecological Forecasts </vt:lpstr>
      <vt:lpstr> Overview of today</vt:lpstr>
      <vt:lpstr> Ecosystems are changing worldwide…</vt:lpstr>
      <vt:lpstr> Before we start:</vt:lpstr>
      <vt:lpstr>What is uncertainty?</vt:lpstr>
      <vt:lpstr>PowerPoint Presentation</vt:lpstr>
      <vt:lpstr>Ecological models</vt:lpstr>
      <vt:lpstr>Models as imperfect representations of complex ecosystems</vt:lpstr>
      <vt:lpstr>Models as imperfect representations of complex ecosystems</vt:lpstr>
      <vt:lpstr>Important note: data are also imperfect!</vt:lpstr>
      <vt:lpstr>Our focal question for today:</vt:lpstr>
      <vt:lpstr>Updating forecasts with data</vt:lpstr>
      <vt:lpstr>Steps of forecasting with data assimilation</vt:lpstr>
      <vt:lpstr>Using Distributions to Represent Uncertainty in Forecasts</vt:lpstr>
      <vt:lpstr>Using Distributions to Represent Uncertainty in Forecasts</vt:lpstr>
      <vt:lpstr>Generate a forecast</vt:lpstr>
      <vt:lpstr>Updating initial conditions</vt:lpstr>
      <vt:lpstr>Generate a new forecast</vt:lpstr>
      <vt:lpstr>Uncertainty in models and observations</vt:lpstr>
      <vt:lpstr>Data assimilation frequency</vt:lpstr>
      <vt:lpstr>Today…</vt:lpstr>
      <vt:lpstr>Today…</vt:lpstr>
      <vt:lpstr>Today…</vt:lpstr>
      <vt:lpstr>Today…</vt:lpstr>
      <vt:lpstr>Today…</vt:lpstr>
      <vt:lpstr> Learning objectives of today’s module:</vt:lpstr>
      <vt:lpstr>PowerPoint Presentation</vt:lpstr>
      <vt:lpstr>Activity B: Examine how data assimilation affects forecasts</vt:lpstr>
      <vt:lpstr>Activity C: Make a management decision using forecasts with data assimilation</vt:lpstr>
      <vt:lpstr>Shiny App</vt:lpstr>
      <vt:lpstr>Downloading the Report</vt:lpstr>
      <vt:lpstr>Saving &amp; Resuming Progress</vt:lpstr>
      <vt:lpstr>We recommend that you save your progress often!</vt:lpstr>
      <vt:lpstr>Let’s Go!</vt:lpstr>
      <vt:lpstr> Thank you for participating! </vt:lpstr>
    </vt:vector>
  </TitlesOfParts>
  <Company>Virginia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CLIMATE CHANGE EFFECTS ON LAKES  USING DISTRIBUTED COMPUTING</dc:title>
  <dc:creator>Cayelan Carey</dc:creator>
  <cp:lastModifiedBy>Lofton, Mary</cp:lastModifiedBy>
  <cp:revision>487</cp:revision>
  <dcterms:created xsi:type="dcterms:W3CDTF">2015-09-21T16:03:57Z</dcterms:created>
  <dcterms:modified xsi:type="dcterms:W3CDTF">2024-03-07T20:57:06Z</dcterms:modified>
</cp:coreProperties>
</file>